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showSpecialPlsOnTitleSld="0">
  <p:sldMasterIdLst>
    <p:sldMasterId id="2147483648" r:id="rId1"/>
  </p:sldMasterIdLst>
  <p:notesMasterIdLst>
    <p:notesMasterId r:id="rId4"/>
  </p:notesMasterIdLst>
  <p:handoutMasterIdLst>
    <p:handoutMasterId r:id="rId35"/>
  </p:handoutMasterIdLst>
  <p:sldIdLst>
    <p:sldId id="536" r:id="rId3"/>
    <p:sldId id="483" r:id="rId5"/>
    <p:sldId id="482" r:id="rId6"/>
    <p:sldId id="474" r:id="rId7"/>
    <p:sldId id="583" r:id="rId8"/>
    <p:sldId id="503" r:id="rId9"/>
    <p:sldId id="565" r:id="rId10"/>
    <p:sldId id="498" r:id="rId11"/>
    <p:sldId id="499" r:id="rId12"/>
    <p:sldId id="603" r:id="rId13"/>
    <p:sldId id="501" r:id="rId14"/>
    <p:sldId id="563" r:id="rId15"/>
    <p:sldId id="553" r:id="rId16"/>
    <p:sldId id="496" r:id="rId17"/>
    <p:sldId id="489" r:id="rId18"/>
    <p:sldId id="564" r:id="rId19"/>
    <p:sldId id="488" r:id="rId20"/>
    <p:sldId id="470" r:id="rId21"/>
    <p:sldId id="606" r:id="rId22"/>
    <p:sldId id="622" r:id="rId23"/>
    <p:sldId id="604" r:id="rId24"/>
    <p:sldId id="633" r:id="rId25"/>
    <p:sldId id="632" r:id="rId26"/>
    <p:sldId id="605" r:id="rId27"/>
    <p:sldId id="584" r:id="rId28"/>
    <p:sldId id="456" r:id="rId29"/>
    <p:sldId id="471" r:id="rId30"/>
    <p:sldId id="472" r:id="rId31"/>
    <p:sldId id="473" r:id="rId32"/>
    <p:sldId id="581" r:id="rId33"/>
    <p:sldId id="582" r:id="rId3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55" d="100"/>
          <a:sy n="55" d="100"/>
        </p:scale>
        <p:origin x="1020" y="78"/>
      </p:cViewPr>
      <p:guideLst>
        <p:guide orient="horz" pos="2514"/>
        <p:guide pos="31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endParaRPr lang="en-US" altLang="zh-CN" dirty="0" smtClean="0"/>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endParaRPr lang="en-US" altLang="zh-CN" dirty="0" smtClean="0"/>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endParaRPr lang="zh-CN" altLang="en-US" dirty="0" smtClean="0"/>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endParaRPr lang="zh-CN" altLang="en-US" dirty="0"/>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6"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35.wmf"/><Relationship Id="rId2" Type="http://schemas.openxmlformats.org/officeDocument/2006/relationships/oleObject" Target="../embeddings/oleObject7.bin"/><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6.wmf"/><Relationship Id="rId3" Type="http://schemas.openxmlformats.org/officeDocument/2006/relationships/oleObject" Target="../embeddings/oleObject9.bin"/><Relationship Id="rId2" Type="http://schemas.openxmlformats.org/officeDocument/2006/relationships/image" Target="../media/image36.wmf"/><Relationship Id="rId1"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wmf"/><Relationship Id="rId5" Type="http://schemas.openxmlformats.org/officeDocument/2006/relationships/oleObject" Target="../embeddings/oleObject11.bin"/><Relationship Id="rId4" Type="http://schemas.openxmlformats.org/officeDocument/2006/relationships/image" Target="../media/image39.png"/><Relationship Id="rId3" Type="http://schemas.openxmlformats.org/officeDocument/2006/relationships/image" Target="../media/image38.wmf"/><Relationship Id="rId2" Type="http://schemas.openxmlformats.org/officeDocument/2006/relationships/oleObject" Target="../embeddings/oleObject10.bin"/><Relationship Id="rId11" Type="http://schemas.openxmlformats.org/officeDocument/2006/relationships/notesSlide" Target="../notesSlides/notesSlide14.xml"/><Relationship Id="rId10" Type="http://schemas.openxmlformats.org/officeDocument/2006/relationships/vmlDrawing" Target="../drawings/vmlDrawing5.v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wmf"/><Relationship Id="rId1"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8.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7" Type="http://schemas.openxmlformats.org/officeDocument/2006/relationships/notesSlide" Target="../notesSlides/notesSlide21.xml"/><Relationship Id="rId16" Type="http://schemas.openxmlformats.org/officeDocument/2006/relationships/slideLayout" Target="../slideLayouts/slideLayout2.xml"/><Relationship Id="rId15" Type="http://schemas.openxmlformats.org/officeDocument/2006/relationships/image" Target="../media/image77.png"/><Relationship Id="rId14" Type="http://schemas.openxmlformats.org/officeDocument/2006/relationships/image" Target="../media/image76.png"/><Relationship Id="rId13" Type="http://schemas.openxmlformats.org/officeDocument/2006/relationships/image" Target="../media/image75.png"/><Relationship Id="rId12" Type="http://schemas.openxmlformats.org/officeDocument/2006/relationships/image" Target="../media/image74.png"/><Relationship Id="rId11" Type="http://schemas.openxmlformats.org/officeDocument/2006/relationships/image" Target="../media/image73.png"/><Relationship Id="rId10" Type="http://schemas.openxmlformats.org/officeDocument/2006/relationships/image" Target="../media/image72.png"/><Relationship Id="rId1" Type="http://schemas.openxmlformats.org/officeDocument/2006/relationships/image" Target="../media/image63.png"/></Relationships>
</file>

<file path=ppt/slides/_rels/slide22.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7" Type="http://schemas.openxmlformats.org/officeDocument/2006/relationships/notesSlide" Target="../notesSlides/notesSlide22.xml"/><Relationship Id="rId16" Type="http://schemas.openxmlformats.org/officeDocument/2006/relationships/slideLayout" Target="../slideLayouts/slideLayout2.xml"/><Relationship Id="rId15" Type="http://schemas.openxmlformats.org/officeDocument/2006/relationships/image" Target="../media/image77.png"/><Relationship Id="rId14" Type="http://schemas.openxmlformats.org/officeDocument/2006/relationships/image" Target="../media/image76.png"/><Relationship Id="rId13" Type="http://schemas.openxmlformats.org/officeDocument/2006/relationships/image" Target="../media/image75.png"/><Relationship Id="rId12" Type="http://schemas.openxmlformats.org/officeDocument/2006/relationships/image" Target="../media/image74.png"/><Relationship Id="rId11" Type="http://schemas.openxmlformats.org/officeDocument/2006/relationships/image" Target="../media/image73.png"/><Relationship Id="rId10" Type="http://schemas.openxmlformats.org/officeDocument/2006/relationships/image" Target="../media/image72.png"/><Relationship Id="rId1"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2.tiff"/><Relationship Id="rId1" Type="http://schemas.openxmlformats.org/officeDocument/2006/relationships/image" Target="../media/image1.tiff"/></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3.tiff"/><Relationship Id="rId2" Type="http://schemas.openxmlformats.org/officeDocument/2006/relationships/image" Target="../media/image84.png"/><Relationship Id="rId1" Type="http://schemas.openxmlformats.org/officeDocument/2006/relationships/image" Target="../media/image2.tiff"/></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81.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jpeg"/><Relationship Id="rId3" Type="http://schemas.openxmlformats.org/officeDocument/2006/relationships/image" Target="../media/image60.png"/><Relationship Id="rId2" Type="http://schemas.openxmlformats.org/officeDocument/2006/relationships/image" Target="../media/image89.jpeg"/><Relationship Id="rId1" Type="http://schemas.openxmlformats.org/officeDocument/2006/relationships/image" Target="../media/image88.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tiff"/><Relationship Id="rId7" Type="http://schemas.openxmlformats.org/officeDocument/2006/relationships/image" Target="../media/image4.tiff"/><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0" Type="http://schemas.openxmlformats.org/officeDocument/2006/relationships/notesSlide" Target="../notesSlides/notesSlide30.xml"/><Relationship Id="rId1" Type="http://schemas.openxmlformats.org/officeDocument/2006/relationships/image" Target="../media/image9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2" Type="http://schemas.openxmlformats.org/officeDocument/2006/relationships/notesSlide" Target="../notesSlides/notesSlide4.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wmf"/><Relationship Id="rId3" Type="http://schemas.openxmlformats.org/officeDocument/2006/relationships/oleObject" Target="../embeddings/oleObject5.bin"/><Relationship Id="rId2" Type="http://schemas.openxmlformats.org/officeDocument/2006/relationships/image" Target="../media/image14.wmf"/><Relationship Id="rId14" Type="http://schemas.openxmlformats.org/officeDocument/2006/relationships/notesSlide" Target="../notesSlides/notesSlide6.xml"/><Relationship Id="rId13" Type="http://schemas.openxmlformats.org/officeDocument/2006/relationships/vmlDrawing" Target="../drawings/vmlDrawing2.v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endParaRPr lang="en-US" altLang="zh-CN" sz="3600">
              <a:latin typeface="Times New Roman" panose="02020603050405020304" pitchFamily="18" charset="0"/>
            </a:endParaRP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endParaRPr lang="en-US" altLang="zh-CN"/>
          </a:p>
          <a:p>
            <a:pPr algn="ctr"/>
            <a:r>
              <a:rPr lang="en-US" altLang="zh-CN"/>
              <a:t> 2018.01.10</a:t>
            </a:r>
            <a:endParaRPr lang="en-US" altLang="zh-CN"/>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endParaRPr lang="en-US" altLang="zh-CN" sz="2400"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endParaRPr lang="en-US" altLang="zh-CN" sz="1400" b="1" dirty="0"/>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solid element(C3D8R)</a:t>
            </a:r>
            <a:endParaRPr lang="zh-CN" altLang="en-US" sz="1400" dirty="0">
              <a:latin typeface="宋体" panose="02010600030101010101" pitchFamily="2" charset="-122"/>
            </a:endParaRP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endParaRPr lang="zh-CN" altLang="en-US" sz="1400" dirty="0">
              <a:latin typeface="Arial" panose="020B0604020202020204" pitchFamily="34" charset="0"/>
            </a:endParaRPr>
          </a:p>
          <a:p>
            <a:r>
              <a:rPr lang="zh-CN" altLang="en-US" sz="1400" dirty="0">
                <a:latin typeface="Arial" panose="020B0604020202020204" pitchFamily="34" charset="0"/>
              </a:rPr>
              <a:t>• 线性和非线性力学行为 (大变形及弹塑性材料的力学响应).</a:t>
            </a:r>
            <a:endParaRPr lang="zh-CN" altLang="en-US" sz="1400" dirty="0">
              <a:latin typeface="Arial" panose="020B0604020202020204" pitchFamily="34" charset="0"/>
            </a:endParaRPr>
          </a:p>
          <a:p>
            <a:r>
              <a:rPr lang="zh-CN" altLang="en-US" sz="1400" dirty="0">
                <a:latin typeface="Arial" panose="020B0604020202020204" pitchFamily="34" charset="0"/>
              </a:rPr>
              <a:t>• 厚度渐变(单元为三维几何图形)</a:t>
            </a:r>
            <a:endParaRPr lang="zh-CN" altLang="en-US" sz="1400" dirty="0">
              <a:latin typeface="Arial" panose="020B0604020202020204" pitchFamily="34" charset="0"/>
            </a:endParaRPr>
          </a:p>
          <a:p>
            <a:r>
              <a:rPr lang="zh-CN" altLang="en-US" sz="1400" dirty="0">
                <a:latin typeface="Arial" panose="020B0604020202020204" pitchFamily="34" charset="0"/>
              </a:rPr>
              <a:t>• 比常规壳更加精确的接触模型(考虑单元两边的接触及厚度变化)</a:t>
            </a:r>
            <a:endParaRPr lang="zh-CN" altLang="en-US" sz="1400" dirty="0">
              <a:latin typeface="Arial" panose="020B0604020202020204" pitchFamily="34" charset="0"/>
            </a:endParaRPr>
          </a:p>
          <a:p>
            <a:r>
              <a:rPr lang="zh-CN" altLang="en-US" sz="1400" dirty="0">
                <a:latin typeface="Arial" panose="020B0604020202020204" pitchFamily="34" charset="0"/>
              </a:rPr>
              <a:t>• 堆叠。(在对复合材料层合板厚度方向上的模拟能得到更加精确的结果)</a:t>
            </a:r>
            <a:endParaRPr lang="zh-CN" altLang="en-US" sz="1400" dirty="0">
              <a:latin typeface="Arial" panose="020B0604020202020204" pitchFamily="34" charset="0"/>
            </a:endParaRPr>
          </a:p>
          <a:p>
            <a:r>
              <a:rPr lang="zh-CN" altLang="en-US" sz="1400" dirty="0">
                <a:latin typeface="Arial" panose="020B0604020202020204" pitchFamily="34" charset="0"/>
              </a:rPr>
              <a:t> </a:t>
            </a:r>
            <a:endParaRPr lang="zh-CN" altLang="en-US" sz="1400" dirty="0">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endParaRPr lang="zh-CN" altLang="en-US" sz="1200" b="0" dirty="0">
                        <a:solidFill>
                          <a:srgbClr val="FFFFFF"/>
                        </a:solidFill>
                        <a:latin typeface="Calibri" panose="020F0502020204030204" charset="0"/>
                        <a:sym typeface="+mn-ea"/>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endParaRPr lang="zh-CN" altLang="en-US" sz="1400" b="0" dirty="0">
                        <a:solidFill>
                          <a:srgbClr val="FFFFFF"/>
                        </a:solidFill>
                        <a:latin typeface="Calibri" panose="020F0502020204030204" charset="0"/>
                      </a:endParaRP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(C3D8R)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393065">
                <a:tc vMerge="1">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(SC8R)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40386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endParaRPr lang="zh-CN" altLang="en-US" sz="1400" b="1" dirty="0"/>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endParaRPr lang="zh-CN" altLang="en-US" sz="1400" dirty="0">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endParaRPr lang="zh-CN" altLang="en-US" sz="1200" dirty="0">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119" name="" r:id="rId2" imgW="800100" imgH="228600" progId="Equation.3">
                  <p:embed/>
                </p:oleObj>
              </mc:Choice>
              <mc:Fallback>
                <p:oleObj name="" r:id="rId2" imgW="800100" imgH="228600" progId="Equation.3">
                  <p:embed/>
                  <p:pic>
                    <p:nvPicPr>
                      <p:cNvPr id="0" name="图片 3075"/>
                      <p:cNvPicPr/>
                      <p:nvPr/>
                    </p:nvPicPr>
                    <p:blipFill>
                      <a:blip r:embed="rId3"/>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endParaRPr lang="zh-CN" altLang="en-US" sz="1400" dirty="0">
              <a:latin typeface="Arial" panose="020B0604020202020204" pitchFamily="34" charset="0"/>
            </a:endParaRPr>
          </a:p>
          <a:p>
            <a:r>
              <a:rPr lang="zh-CN" altLang="en-US" sz="1400" dirty="0">
                <a:latin typeface="Arial" panose="020B0604020202020204" pitchFamily="34" charset="0"/>
              </a:rPr>
              <a:t>28394.6</a:t>
            </a:r>
            <a:r>
              <a:rPr lang="en-US" altLang="zh-CN" sz="1400" dirty="0">
                <a:latin typeface="Arial" panose="020B0604020202020204" pitchFamily="34" charset="0"/>
              </a:rPr>
              <a:t>N</a:t>
            </a:r>
            <a:endParaRPr lang="en-US" altLang="zh-CN" sz="1400" dirty="0">
              <a:latin typeface="Arial" panose="020B0604020202020204" pitchFamily="34" charset="0"/>
            </a:endParaRP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endParaRPr lang="en-US" altLang="zh-CN" sz="140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163" name="" r:id="rId1" imgW="457200" imgH="177165" progId="Equation.KSEE3">
                  <p:embed/>
                </p:oleObj>
              </mc:Choice>
              <mc:Fallback>
                <p:oleObj name="" r:id="rId1" imgW="457200" imgH="177165" progId="Equation.KSEE3">
                  <p:embed/>
                  <p:pic>
                    <p:nvPicPr>
                      <p:cNvPr id="0" name="图片 3073"/>
                      <p:cNvPicPr/>
                      <p:nvPr/>
                    </p:nvPicPr>
                    <p:blipFill>
                      <a:blip r:embed="rId2"/>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endParaRPr lang="en-US" altLang="zh-CN" sz="1400">
              <a:latin typeface="Times New Roman" panose="02020603050405020304" pitchFamily="18" charset="0"/>
            </a:endParaRP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endParaRPr lang="en-US" altLang="zh-CN" sz="1400">
              <a:latin typeface="Times New Roman" panose="02020603050405020304" pitchFamily="18" charset="0"/>
            </a:endParaRP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endParaRPr lang="en-US" altLang="zh-CN" sz="1800">
              <a:latin typeface="Times New Roman" panose="02020603050405020304" pitchFamily="18" charset="0"/>
              <a:sym typeface="+mn-ea"/>
            </a:endParaRP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endParaRPr lang="en-US" altLang="zh-CN" sz="1400" smtClean="0">
              <a:ln>
                <a:noFill/>
              </a:ln>
              <a:effectLst/>
              <a:latin typeface="Times New Roman" panose="02020603050405020304" pitchFamily="18" charset="0"/>
              <a:sym typeface="+mn-ea"/>
            </a:endParaRP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endParaRPr lang="en-US" altLang="zh-CN" sz="2400" dirty="0" smtClean="0">
              <a:latin typeface="Times New Roman" panose="02020603050405020304" pitchFamily="18" charset="0"/>
              <a:cs typeface="Times New Roman" panose="02020603050405020304" pitchFamily="18" charset="0"/>
            </a:endParaRP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164" name="" r:id="rId3" imgW="2311400" imgH="889000" progId="Equation.KSEE3">
                  <p:embed/>
                </p:oleObj>
              </mc:Choice>
              <mc:Fallback>
                <p:oleObj name="" r:id="rId3" imgW="2311400" imgH="889000" progId="Equation.KSEE3">
                  <p:embed/>
                  <p:pic>
                    <p:nvPicPr>
                      <p:cNvPr id="0" name="图片 2048"/>
                      <p:cNvPicPr/>
                      <p:nvPr/>
                    </p:nvPicPr>
                    <p:blipFill>
                      <a:blip r:embed="rId4"/>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endParaRPr lang="zh-CN" altLang="en-US">
              <a:latin typeface="Times New Roman" panose="02020603050405020304" pitchFamily="18" charset="0"/>
            </a:endParaRP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endParaRPr lang="zh-CN" altLang="zh-CN" sz="1600">
              <a:latin typeface="Times New Roman" panose="02020603050405020304" pitchFamily="18" charset="0"/>
              <a:sym typeface="+mn-ea"/>
            </a:endParaRP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endParaRPr lang="zh-CN" altLang="en-US" sz="1600">
              <a:latin typeface="Times New Roman" panose="02020603050405020304" pitchFamily="18" charset="0"/>
              <a:sym typeface="+mn-ea"/>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endParaRPr lang="zh-CN" altLang="en-US" b="1" dirty="0"/>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endParaRPr sz="1600" b="1"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endParaRPr lang="en-US" altLang="zh-CN" sz="1600" dirty="0">
              <a:latin typeface="Times New Roman" panose="02020603050405020304" pitchFamily="18" charset="0"/>
              <a:cs typeface="Times New Roman" panose="02020603050405020304" pitchFamily="18" charset="0"/>
              <a:sym typeface="+mn-ea"/>
            </a:endParaRPr>
          </a:p>
          <a:p>
            <a:endParaRPr lang="zh-CN" altLang="en-US" sz="1600" dirty="0">
              <a:sym typeface="+mn-ea"/>
            </a:endParaRPr>
          </a:p>
        </p:txBody>
      </p:sp>
      <p:pic>
        <p:nvPicPr>
          <p:cNvPr id="5" name="图片 4"/>
          <p:cNvPicPr>
            <a:picLocks noChangeAspect="1"/>
          </p:cNvPicPr>
          <p:nvPr/>
        </p:nvPicPr>
        <p:blipFill>
          <a:blip r:embed="rId1"/>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187" name="" r:id="rId2" imgW="673100" imgH="431800" progId="Equation.KSEE3">
                  <p:embed/>
                </p:oleObj>
              </mc:Choice>
              <mc:Fallback>
                <p:oleObj name="" r:id="rId2" imgW="673100" imgH="431800" progId="Equation.KSEE3">
                  <p:embed/>
                  <p:pic>
                    <p:nvPicPr>
                      <p:cNvPr id="0" name="图片 3072"/>
                      <p:cNvPicPr/>
                      <p:nvPr/>
                    </p:nvPicPr>
                    <p:blipFill>
                      <a:blip r:embed="rId3"/>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4"/>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endParaRPr lang="zh-CN" altLang="en-US" sz="1200">
              <a:latin typeface="Times New Roman" panose="02020603050405020304" pitchFamily="18" charset="0"/>
            </a:endParaRP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188" name="" r:id="rId5" imgW="190500" imgH="241300" progId="Equation.KSEE3">
                  <p:embed/>
                </p:oleObj>
              </mc:Choice>
              <mc:Fallback>
                <p:oleObj name="" r:id="rId5" imgW="190500" imgH="241300" progId="Equation.KSEE3">
                  <p:embed/>
                  <p:pic>
                    <p:nvPicPr>
                      <p:cNvPr id="0" name="图片 1024"/>
                      <p:cNvPicPr/>
                      <p:nvPr/>
                    </p:nvPicPr>
                    <p:blipFill>
                      <a:blip r:embed="rId6"/>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7"/>
          <a:stretch>
            <a:fillRect/>
          </a:stretch>
        </p:blipFill>
        <p:spPr>
          <a:xfrm>
            <a:off x="5328285" y="1255395"/>
            <a:ext cx="2438400" cy="1352550"/>
          </a:xfrm>
          <a:prstGeom prst="rect">
            <a:avLst/>
          </a:prstGeom>
        </p:spPr>
      </p:pic>
      <p:pic>
        <p:nvPicPr>
          <p:cNvPr id="7" name="图片 6"/>
          <p:cNvPicPr>
            <a:picLocks noChangeAspect="1"/>
          </p:cNvPicPr>
          <p:nvPr/>
        </p:nvPicPr>
        <p:blipFill>
          <a:blip r:embed="rId8"/>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endParaRPr sz="1600">
              <a:latin typeface="Times New Roman" panose="02020603050405020304" pitchFamily="18" charset="0"/>
            </a:endParaRP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191" name="" r:id="rId1" imgW="1066800" imgH="862965" progId="Equation.KSEE3">
                  <p:embed/>
                </p:oleObj>
              </mc:Choice>
              <mc:Fallback>
                <p:oleObj name="" r:id="rId1" imgW="1066800" imgH="862965" progId="Equation.KSEE3">
                  <p:embed/>
                  <p:pic>
                    <p:nvPicPr>
                      <p:cNvPr id="0" name="图片 1024"/>
                      <p:cNvPicPr/>
                      <p:nvPr/>
                    </p:nvPicPr>
                    <p:blipFill>
                      <a:blip r:embed="rId2"/>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3"/>
          <a:stretch>
            <a:fillRect/>
          </a:stretch>
        </p:blipFill>
        <p:spPr>
          <a:xfrm>
            <a:off x="4545965" y="3591560"/>
            <a:ext cx="3641725" cy="482600"/>
          </a:xfrm>
          <a:prstGeom prst="rect">
            <a:avLst/>
          </a:prstGeom>
        </p:spPr>
      </p:pic>
      <p:pic>
        <p:nvPicPr>
          <p:cNvPr id="21" name="图片 20"/>
          <p:cNvPicPr>
            <a:picLocks noChangeAspect="1"/>
          </p:cNvPicPr>
          <p:nvPr/>
        </p:nvPicPr>
        <p:blipFill>
          <a:blip r:embed="rId4"/>
          <a:stretch>
            <a:fillRect/>
          </a:stretch>
        </p:blipFill>
        <p:spPr>
          <a:xfrm>
            <a:off x="288925" y="3556000"/>
            <a:ext cx="3660140" cy="518160"/>
          </a:xfrm>
          <a:prstGeom prst="rect">
            <a:avLst/>
          </a:prstGeom>
        </p:spPr>
      </p:pic>
      <p:pic>
        <p:nvPicPr>
          <p:cNvPr id="22" name="图片 21"/>
          <p:cNvPicPr>
            <a:picLocks noChangeAspect="1"/>
          </p:cNvPicPr>
          <p:nvPr/>
        </p:nvPicPr>
        <p:blipFill>
          <a:blip r:embed="rId5"/>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endParaRPr lang="en-US" altLang="zh-CN" sz="1400"/>
          </a:p>
        </p:txBody>
      </p:sp>
      <p:pic>
        <p:nvPicPr>
          <p:cNvPr id="33" name="图片 32"/>
          <p:cNvPicPr>
            <a:picLocks noChangeAspect="1"/>
          </p:cNvPicPr>
          <p:nvPr/>
        </p:nvPicPr>
        <p:blipFill>
          <a:blip r:embed="rId6"/>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endParaRPr lang="zh-CN" altLang="en-US" sz="1400"/>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endParaRPr lang="zh-CN" altLang="en-US" sz="1400" b="1"/>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endParaRPr lang="zh-CN" altLang="en-US" sz="1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1"/>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2"/>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endParaRPr lang="zh-CN" altLang="en-US" sz="1400" dirty="0">
              <a:latin typeface="Arial" panose="020B0604020202020204" pitchFamily="34" charset="0"/>
            </a:endParaRPr>
          </a:p>
          <a:p>
            <a:r>
              <a:rPr lang="zh-CN" altLang="en-US" sz="1400" dirty="0">
                <a:latin typeface="Arial" panose="020B0604020202020204" pitchFamily="34" charset="0"/>
              </a:rPr>
              <a:t>fiber reinforced material damage model, viscosity in the matrix direction =0.005).</a:t>
            </a:r>
            <a:endParaRPr lang="zh-CN" altLang="en-US" sz="1400" dirty="0">
              <a:latin typeface="Arial" panose="020B0604020202020204" pitchFamily="34" charset="0"/>
            </a:endParaRPr>
          </a:p>
        </p:txBody>
      </p:sp>
      <p:pic>
        <p:nvPicPr>
          <p:cNvPr id="10246" name="图片 10245"/>
          <p:cNvPicPr>
            <a:picLocks noChangeAspect="1"/>
          </p:cNvPicPr>
          <p:nvPr/>
        </p:nvPicPr>
        <p:blipFill>
          <a:blip r:embed="rId3"/>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4"/>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endParaRPr lang="zh-CN" altLang="en-US"/>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endParaRPr lang="zh-CN" altLang="en-US" sz="12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endParaRPr lang="en-US" altLang="zh-CN" sz="1400" b="0" dirty="0">
              <a:latin typeface="Times New Roman" panose="02020603050405020304" pitchFamily="18" charset="0"/>
              <a:ea typeface="宋体" panose="02010600030101010101" pitchFamily="2" charset="-122"/>
            </a:endParaRPr>
          </a:p>
        </p:txBody>
      </p:sp>
      <p:pic>
        <p:nvPicPr>
          <p:cNvPr id="7170" name="图片 11"/>
          <p:cNvPicPr>
            <a:picLocks noChangeAspect="1"/>
          </p:cNvPicPr>
          <p:nvPr/>
        </p:nvPicPr>
        <p:blipFill>
          <a:blip r:embed="rId1"/>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endParaRPr lang="zh-CN" altLang="en-US" b="0" dirty="0">
              <a:latin typeface="Times New Roman" panose="02020603050405020304" pitchFamily="18" charset="0"/>
              <a:ea typeface="宋体" panose="02010600030101010101" pitchFamily="2" charset="-122"/>
            </a:endParaRP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endParaRPr lang="en-US" altLang="zh-CN" sz="1800">
              <a:solidFill>
                <a:schemeClr val="dk1"/>
              </a:solidFill>
              <a:latin typeface="Times New Roman" panose="02020603050405020304" pitchFamily="18" charset="0"/>
              <a:sym typeface="+mn-ea"/>
            </a:endParaRP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endParaRPr lang="zh-CN" altLang="en-US" sz="2000" b="0" dirty="0">
              <a:latin typeface="Times New Roman" panose="02020603050405020304" pitchFamily="18" charset="0"/>
              <a:ea typeface="宋体" panose="02010600030101010101" pitchFamily="2" charset="-122"/>
            </a:endParaRPr>
          </a:p>
          <a:p>
            <a:r>
              <a:rPr lang="zh-CN" altLang="en-US" sz="2000" b="0" dirty="0">
                <a:latin typeface="Times New Roman" panose="02020603050405020304" pitchFamily="18" charset="0"/>
                <a:ea typeface="宋体" panose="02010600030101010101" pitchFamily="2" charset="-122"/>
              </a:rPr>
              <a:t>   将密度设为小值，保持不受惯性力的影响</a:t>
            </a:r>
            <a:endParaRPr lang="zh-CN" altLang="en-US" sz="2000" b="0" dirty="0">
              <a:latin typeface="Times New Roman" panose="02020603050405020304" pitchFamily="18" charset="0"/>
              <a:ea typeface="宋体" panose="02010600030101010101" pitchFamily="2" charset="-122"/>
            </a:endParaRP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1">
            <a:extLst>
              <a:ext uri="{28A0092B-C50C-407E-A947-70E740481C1C}">
                <a14:useLocalDpi xmlns:a14="http://schemas.microsoft.com/office/drawing/2010/main" val="0"/>
              </a:ext>
            </a:extLst>
          </a:blip>
          <a:srcRect/>
          <a:stretch>
            <a:fillRect/>
          </a:stretch>
        </p:blipFill>
        <p:spPr bwMode="auto">
          <a:xfrm>
            <a:off x="2380691" y="1555894"/>
            <a:ext cx="1975285" cy="1667572"/>
          </a:xfrm>
          <a:prstGeom prst="rect">
            <a:avLst/>
          </a:prstGeom>
          <a:noFill/>
          <a:ln>
            <a:noFill/>
          </a:ln>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077" y="1555895"/>
            <a:ext cx="1913147" cy="1692984"/>
          </a:xfrm>
          <a:prstGeom prst="rect">
            <a:avLst/>
          </a:prstGeom>
        </p:spPr>
      </p:pic>
      <p:sp>
        <p:nvSpPr>
          <p:cNvPr id="12" name="矩形 11"/>
          <p:cNvSpPr/>
          <p:nvPr/>
        </p:nvSpPr>
        <p:spPr>
          <a:xfrm>
            <a:off x="104273" y="1492798"/>
            <a:ext cx="6555959" cy="222423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441" y="4005064"/>
            <a:ext cx="1952287" cy="172819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91" y="4005064"/>
            <a:ext cx="1975285" cy="1748081"/>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4005064"/>
            <a:ext cx="1938161" cy="1728193"/>
          </a:xfrm>
          <a:prstGeom prst="rect">
            <a:avLst/>
          </a:prstGeom>
        </p:spPr>
      </p:pic>
      <p:sp>
        <p:nvSpPr>
          <p:cNvPr id="18" name="矩形 17"/>
          <p:cNvSpPr/>
          <p:nvPr/>
        </p:nvSpPr>
        <p:spPr>
          <a:xfrm>
            <a:off x="2219960" y="3301656"/>
            <a:ext cx="2352040"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19" name="矩形 18"/>
          <p:cNvSpPr/>
          <p:nvPr/>
        </p:nvSpPr>
        <p:spPr>
          <a:xfrm>
            <a:off x="118000" y="3920207"/>
            <a:ext cx="6555959" cy="238911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2267744" y="5828119"/>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7"/>
          <a:stretch>
            <a:fillRect/>
          </a:stretch>
        </p:blipFill>
        <p:spPr>
          <a:xfrm>
            <a:off x="7046595" y="4617085"/>
            <a:ext cx="1751330" cy="1299210"/>
          </a:xfrm>
          <a:prstGeom prst="rect">
            <a:avLst/>
          </a:prstGeom>
        </p:spPr>
      </p:pic>
      <p:pic>
        <p:nvPicPr>
          <p:cNvPr id="13" name="图片 12"/>
          <p:cNvPicPr/>
          <p:nvPr/>
        </p:nvPicPr>
        <p:blipFill>
          <a:blip r:embed="rId8"/>
          <a:stretch>
            <a:fillRect/>
          </a:stretch>
        </p:blipFill>
        <p:spPr>
          <a:xfrm>
            <a:off x="7046595" y="3070860"/>
            <a:ext cx="1668780" cy="1354455"/>
          </a:xfrm>
          <a:prstGeom prst="rect">
            <a:avLst/>
          </a:prstGeom>
        </p:spPr>
      </p:pic>
      <p:pic>
        <p:nvPicPr>
          <p:cNvPr id="14" name="图片 13"/>
          <p:cNvPicPr>
            <a:picLocks noChangeAspect="1"/>
          </p:cNvPicPr>
          <p:nvPr/>
        </p:nvPicPr>
        <p:blipFill>
          <a:blip r:embed="rId9"/>
          <a:stretch>
            <a:fillRect/>
          </a:stretch>
        </p:blipFill>
        <p:spPr>
          <a:xfrm>
            <a:off x="7046595" y="1654175"/>
            <a:ext cx="1818640" cy="1224280"/>
          </a:xfrm>
          <a:prstGeom prst="rect">
            <a:avLst/>
          </a:prstGeom>
        </p:spPr>
      </p:pic>
      <p:sp>
        <p:nvSpPr>
          <p:cNvPr id="7" name="文本框 6"/>
          <p:cNvSpPr txBox="1"/>
          <p:nvPr/>
        </p:nvSpPr>
        <p:spPr>
          <a:xfrm>
            <a:off x="747395" y="6413500"/>
            <a:ext cx="959485" cy="368300"/>
          </a:xfrm>
          <a:prstGeom prst="rect">
            <a:avLst/>
          </a:prstGeom>
          <a:noFill/>
        </p:spPr>
        <p:txBody>
          <a:bodyPr wrap="square" rtlCol="0">
            <a:spAutoFit/>
          </a:bodyPr>
          <a:p>
            <a:r>
              <a:rPr lang="en-US" altLang="zh-CN"/>
              <a:t>60mm</a:t>
            </a:r>
            <a:endParaRPr lang="en-US" altLang="zh-CN"/>
          </a:p>
        </p:txBody>
      </p:sp>
      <p:sp>
        <p:nvSpPr>
          <p:cNvPr id="10" name="文本框 9"/>
          <p:cNvSpPr txBox="1"/>
          <p:nvPr/>
        </p:nvSpPr>
        <p:spPr>
          <a:xfrm>
            <a:off x="2888615" y="6413500"/>
            <a:ext cx="959485" cy="368300"/>
          </a:xfrm>
          <a:prstGeom prst="rect">
            <a:avLst/>
          </a:prstGeom>
          <a:noFill/>
        </p:spPr>
        <p:txBody>
          <a:bodyPr wrap="square" rtlCol="0">
            <a:spAutoFit/>
          </a:bodyPr>
          <a:p>
            <a:r>
              <a:rPr lang="en-US" altLang="zh-CN"/>
              <a:t>80mm</a:t>
            </a:r>
            <a:endParaRPr lang="en-US" altLang="zh-CN"/>
          </a:p>
        </p:txBody>
      </p:sp>
      <p:sp>
        <p:nvSpPr>
          <p:cNvPr id="11" name="文本框 10"/>
          <p:cNvSpPr txBox="1"/>
          <p:nvPr/>
        </p:nvSpPr>
        <p:spPr>
          <a:xfrm>
            <a:off x="5151755" y="6413500"/>
            <a:ext cx="959485" cy="368300"/>
          </a:xfrm>
          <a:prstGeom prst="rect">
            <a:avLst/>
          </a:prstGeom>
          <a:noFill/>
        </p:spPr>
        <p:txBody>
          <a:bodyPr wrap="square" rtlCol="0">
            <a:spAutoFit/>
          </a:bodyPr>
          <a:p>
            <a:r>
              <a:rPr lang="en-US" altLang="zh-CN"/>
              <a:t>100mm</a:t>
            </a:r>
            <a:endParaRPr lang="en-US" altLang="zh-CN"/>
          </a:p>
        </p:txBody>
      </p:sp>
      <p:cxnSp>
        <p:nvCxnSpPr>
          <p:cNvPr id="26" name="直接连接符 25"/>
          <p:cNvCxnSpPr/>
          <p:nvPr/>
        </p:nvCxnSpPr>
        <p:spPr>
          <a:xfrm flipH="1">
            <a:off x="4497070" y="1485265"/>
            <a:ext cx="3175" cy="5385435"/>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a:off x="2195830" y="1485265"/>
            <a:ext cx="0" cy="5329555"/>
          </a:xfrm>
          <a:prstGeom prst="line">
            <a:avLst/>
          </a:prstGeom>
          <a:solidFill>
            <a:schemeClr val="accent1"/>
          </a:solidFill>
          <a:ln w="41275"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1" name="图片 10"/>
          <p:cNvPicPr/>
          <p:nvPr/>
        </p:nvPicPr>
        <p:blipFill>
          <a:blip r:embed="rId1"/>
          <a:stretch>
            <a:fillRect/>
          </a:stretch>
        </p:blipFill>
        <p:spPr>
          <a:xfrm>
            <a:off x="611505" y="1492885"/>
            <a:ext cx="2996565" cy="2435860"/>
          </a:xfrm>
          <a:prstGeom prst="rect">
            <a:avLst/>
          </a:prstGeom>
        </p:spPr>
      </p:pic>
      <p:graphicFrame>
        <p:nvGraphicFramePr>
          <p:cNvPr id="4" name="表格 3"/>
          <p:cNvGraphicFramePr/>
          <p:nvPr/>
        </p:nvGraphicFramePr>
        <p:xfrm>
          <a:off x="220980" y="405638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linear</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exponential</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113.46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45%</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91.36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70.77</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5" name="文本框 4"/>
          <p:cNvSpPr txBox="1"/>
          <p:nvPr/>
        </p:nvSpPr>
        <p:spPr>
          <a:xfrm>
            <a:off x="4982210" y="2279015"/>
            <a:ext cx="3628390" cy="368300"/>
          </a:xfrm>
          <a:prstGeom prst="rect">
            <a:avLst/>
          </a:prstGeom>
          <a:noFill/>
        </p:spPr>
        <p:txBody>
          <a:bodyPr wrap="square" rtlCol="0">
            <a:spAutoFit/>
          </a:bodyPr>
          <a:p>
            <a:r>
              <a:rPr lang="zh-CN" altLang="en-US"/>
              <a:t>试验位移载荷图</a:t>
            </a:r>
            <a:endParaRPr lang="zh-CN" altLang="en-US"/>
          </a:p>
        </p:txBody>
      </p:sp>
      <p:sp>
        <p:nvSpPr>
          <p:cNvPr id="7" name="文本框 6"/>
          <p:cNvSpPr txBox="1"/>
          <p:nvPr/>
        </p:nvSpPr>
        <p:spPr>
          <a:xfrm>
            <a:off x="492125" y="5484495"/>
            <a:ext cx="7862570" cy="737235"/>
          </a:xfrm>
          <a:prstGeom prst="rect">
            <a:avLst/>
          </a:prstGeom>
          <a:noFill/>
        </p:spPr>
        <p:txBody>
          <a:bodyPr wrap="square" rtlCol="0">
            <a:spAutoFit/>
          </a:bodyPr>
          <a:p>
            <a:r>
              <a:rPr lang="en-US" altLang="zh-CN" sz="1400">
                <a:latin typeface="+mn-ea"/>
                <a:ea typeface="+mn-ea"/>
              </a:rPr>
              <a:t>1</a:t>
            </a:r>
            <a:r>
              <a:rPr lang="zh-CN" altLang="en-US" sz="1400">
                <a:latin typeface="+mn-ea"/>
                <a:ea typeface="+mn-ea"/>
              </a:rPr>
              <a:t>、从试验以及模拟的结果来看，裂纹的扩展和孔径大小无关，孔径越小，极限载荷越大</a:t>
            </a:r>
            <a:endParaRPr lang="zh-CN" altLang="en-US" sz="1400">
              <a:latin typeface="+mn-ea"/>
              <a:ea typeface="+mn-ea"/>
            </a:endParaRPr>
          </a:p>
          <a:p>
            <a:r>
              <a:rPr lang="en-US" altLang="zh-CN" sz="1400">
                <a:latin typeface="+mn-ea"/>
                <a:ea typeface="+mn-ea"/>
              </a:rPr>
              <a:t>2</a:t>
            </a:r>
            <a:r>
              <a:rPr lang="zh-CN" altLang="en-US" sz="1400">
                <a:latin typeface="+mn-ea"/>
                <a:ea typeface="+mn-ea"/>
              </a:rPr>
              <a:t>、计算结果可以表现出</a:t>
            </a:r>
            <a:r>
              <a:rPr lang="en-US" altLang="zh-CN" sz="1400">
                <a:latin typeface="+mn-ea"/>
                <a:ea typeface="+mn-ea"/>
              </a:rPr>
              <a:t>0</a:t>
            </a:r>
            <a:r>
              <a:rPr lang="zh-CN" altLang="en-US" sz="1400">
                <a:latin typeface="+mn-ea"/>
                <a:ea typeface="+mn-ea"/>
              </a:rPr>
              <a:t>度板的脆性断裂，</a:t>
            </a:r>
            <a:r>
              <a:rPr lang="en-US" altLang="zh-CN" sz="1400">
                <a:latin typeface="+mn-ea"/>
                <a:ea typeface="+mn-ea"/>
              </a:rPr>
              <a:t>lin</a:t>
            </a:r>
            <a:r>
              <a:rPr lang="zh-CN" altLang="en-US" sz="1400">
                <a:latin typeface="+mn-ea"/>
                <a:ea typeface="+mn-ea"/>
              </a:rPr>
              <a:t>以及</a:t>
            </a:r>
            <a:r>
              <a:rPr lang="en-US" altLang="zh-CN" sz="1400">
                <a:latin typeface="+mn-ea"/>
                <a:ea typeface="+mn-ea"/>
              </a:rPr>
              <a:t>exp</a:t>
            </a:r>
            <a:r>
              <a:rPr lang="zh-CN" altLang="en-US" sz="1400">
                <a:latin typeface="+mn-ea"/>
                <a:ea typeface="+mn-ea"/>
              </a:rPr>
              <a:t>对载荷以及损伤演化的影响不太大。</a:t>
            </a:r>
            <a:endParaRPr lang="zh-CN" altLang="en-US" sz="1400">
              <a:latin typeface="+mn-ea"/>
              <a:ea typeface="+mn-ea"/>
            </a:endParaRPr>
          </a:p>
          <a:p>
            <a:r>
              <a:rPr lang="en-US" altLang="zh-CN" sz="1400">
                <a:latin typeface="+mn-ea"/>
                <a:ea typeface="+mn-ea"/>
              </a:rPr>
              <a:t>3</a:t>
            </a:r>
            <a:r>
              <a:rPr lang="zh-CN" altLang="en-US" sz="1400">
                <a:latin typeface="+mn-ea"/>
                <a:ea typeface="+mn-ea"/>
              </a:rPr>
              <a:t>、极限载荷的误差较大</a:t>
            </a:r>
            <a:endParaRPr lang="zh-CN" altLang="en-US" sz="1400">
              <a:latin typeface="+mn-ea"/>
              <a:ea typeface="+mn-ea"/>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endParaRPr lang="zh-CN" altLang="en-US" sz="2400" b="1">
              <a:latin typeface="Times New Roman" panose="02020603050405020304" pitchFamily="18" charset="0"/>
            </a:endParaRP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endParaRPr lang="zh-CN" altLang="en-US" sz="2000">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effect</a:t>
            </a:r>
            <a:r>
              <a:rPr lang="zh-CN" altLang="en-US" sz="2000" dirty="0" smtClean="0">
                <a:latin typeface="Times New Roman" panose="02020603050405020304" pitchFamily="18" charset="0"/>
                <a:cs typeface="Times New Roman" panose="02020603050405020304" pitchFamily="18" charset="0"/>
                <a:sym typeface="+mn-ea"/>
              </a:rPr>
              <a:t>？？</a:t>
            </a:r>
            <a:endParaRPr lang="zh-CN" altLang="en-US" sz="2000" dirty="0" smtClean="0">
              <a:latin typeface="Times New Roman" panose="02020603050405020304" pitchFamily="18" charset="0"/>
              <a:cs typeface="Times New Roman" panose="02020603050405020304" pitchFamily="18" charset="0"/>
              <a:sym typeface="+mn-ea"/>
            </a:endParaRP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endParaRPr lang="zh-CN" altLang="en-US" sz="2400" b="1">
              <a:latin typeface="Times New Roman" panose="02020603050405020304" pitchFamily="18" charset="0"/>
              <a:sym typeface="+mn-ea"/>
            </a:endParaRP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endParaRPr lang="en-US" altLang="zh-CN" sz="2000">
              <a:latin typeface="Times New Roman" panose="02020603050405020304" pitchFamily="18" charset="0"/>
              <a:sym typeface="+mn-ea"/>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graphicFrame>
        <p:nvGraphicFramePr>
          <p:cNvPr id="4" name="表格 3"/>
          <p:cNvGraphicFramePr/>
          <p:nvPr/>
        </p:nvGraphicFramePr>
        <p:xfrm>
          <a:off x="476885" y="471932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Xt=1441.6</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31.8%</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Xt=970.98</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p>
                      <a:pPr indent="0" algn="ctr">
                        <a:buNone/>
                      </a:pPr>
                      <a:r>
                        <a:rPr lang="en-US" sz="1100">
                          <a:effectLst/>
                          <a:sym typeface="+mn-ea"/>
                        </a:rPr>
                        <a:t>74.71</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sz="1100">
                          <a:effectLst/>
                          <a:sym typeface="+mn-ea"/>
                        </a:rPr>
                        <a:t>61.55</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a:latin typeface="Times New Roman" panose="02020603050405020304" pitchFamily="18" charset="0"/>
                          <a:ea typeface="华文中宋" panose="02010600040101010101" charset="-122"/>
                          <a:cs typeface="Calibri" panose="020F0502020204030204" charset="0"/>
                          <a:sym typeface="+mn-ea"/>
                        </a:rPr>
                        <a:t> 11.7%</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sz="1200">
                          <a:effectLst/>
                          <a:sym typeface="+mn-ea"/>
                        </a:rPr>
                        <a:t>48.93</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graphicFrame>
        <p:nvGraphicFramePr>
          <p:cNvPr id="0" name="表格 -1"/>
          <p:cNvGraphicFramePr/>
          <p:nvPr/>
        </p:nvGraphicFramePr>
        <p:xfrm>
          <a:off x="1174432" y="3147695"/>
          <a:ext cx="6738620" cy="0"/>
        </p:xfrm>
        <a:graphic>
          <a:graphicData uri="http://schemas.openxmlformats.org/drawingml/2006/table">
            <a:tbl>
              <a:tblPr firstRow="1" bandRow="1">
                <a:tableStyleId>{5940675A-B579-460E-94D1-54222C63F5DA}</a:tableStyleId>
              </a:tblPr>
              <a:tblGrid>
                <a:gridCol w="796925"/>
                <a:gridCol w="638175"/>
                <a:gridCol w="704850"/>
                <a:gridCol w="723900"/>
                <a:gridCol w="658495"/>
                <a:gridCol w="1846580"/>
                <a:gridCol w="1370013"/>
              </a:tblGrid>
              <a:tr h="0">
                <a:tc>
                  <a:txBody>
                    <a:bodyPr/>
                    <a:p>
                      <a:pPr indent="0">
                        <a:buNone/>
                      </a:pPr>
                      <a:r>
                        <a:rPr lang="en-US" altLang="zh-CN" sz="1800" b="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a:t>
                      </a: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buNone/>
                      </a:pP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Times New Roman" panose="02020603050405020304" pitchFamily="18" charset="0"/>
                          <a:cs typeface="Times New Roman" panose="02020603050405020304" pitchFamily="18" charset="0"/>
                        </a:rPr>
                        <a:t> </a:t>
                      </a:r>
                      <a:endParaRPr lang="en-US" altLang="zh-CN"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Times New Roman" panose="02020603050405020304" pitchFamily="18" charset="0"/>
                          <a:cs typeface="Times New Roman" panose="02020603050405020304" pitchFamily="18" charset="0"/>
                        </a:rPr>
                        <a:t> </a:t>
                      </a:r>
                      <a:endParaRPr lang="en-US" altLang="zh-CN"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Times New Roman" panose="02020603050405020304" pitchFamily="18" charset="0"/>
                          <a:cs typeface="Times New Roman" panose="02020603050405020304" pitchFamily="18" charset="0"/>
                        </a:rPr>
                        <a:t> </a:t>
                      </a:r>
                      <a:endParaRPr lang="en-US" altLang="zh-CN"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Mean</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强度</a:t>
                      </a:r>
                      <a:r>
                        <a:rPr lang="en-US" altLang="zh-CN" sz="1400" b="0">
                          <a:latin typeface="宋体" panose="02010600030101010101" pitchFamily="2" charset="-122"/>
                          <a:ea typeface="宋体" panose="02010600030101010101" pitchFamily="2" charset="-122"/>
                          <a:cs typeface="宋体" panose="02010600030101010101" pitchFamily="2" charset="-122"/>
                        </a:rPr>
                        <a:t>(Mpa)</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Times New Roman" panose="02020603050405020304" pitchFamily="18" charset="0"/>
                          <a:cs typeface="Times New Roman" panose="02020603050405020304" pitchFamily="18" charset="0"/>
                        </a:rPr>
                        <a:t> </a:t>
                      </a:r>
                      <a:endParaRPr lang="en-US" altLang="zh-CN"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23263</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21804</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20474</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21847</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21847/(15*1.5)=970.98 2</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（由于纤维方向不对，试验无效）</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altLang="zh-CN" sz="1400" b="0">
                          <a:latin typeface="Times New Roman" panose="02020603050405020304" pitchFamily="18" charset="0"/>
                          <a:cs typeface="Times New Roman" panose="02020603050405020304" pitchFamily="18" charset="0"/>
                        </a:rPr>
                        <a:t> </a:t>
                      </a:r>
                      <a:endParaRPr lang="en-US" altLang="zh-CN"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47480.5</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43915.5</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45268</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45554.67</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45554.67/(20*1.5)=1518.49</a:t>
                      </a:r>
                      <a:endParaRPr lang="en-US" altLang="zh-CN" sz="1400" b="0" strike="sngStrik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1130" y="1092835"/>
            <a:ext cx="115125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083935" y="3371850"/>
            <a:ext cx="1722120" cy="1420495"/>
          </a:xfrm>
          <a:prstGeom prst="rect">
            <a:avLst/>
          </a:prstGeom>
        </p:spPr>
      </p:pic>
      <p:pic>
        <p:nvPicPr>
          <p:cNvPr id="4" name="图片 3"/>
          <p:cNvPicPr>
            <a:picLocks noChangeAspect="1"/>
          </p:cNvPicPr>
          <p:nvPr/>
        </p:nvPicPr>
        <p:blipFill>
          <a:blip r:embed="rId2"/>
          <a:stretch>
            <a:fillRect/>
          </a:stretch>
        </p:blipFill>
        <p:spPr>
          <a:xfrm>
            <a:off x="6083935" y="1912620"/>
            <a:ext cx="1983740" cy="1279525"/>
          </a:xfrm>
          <a:prstGeom prst="rect">
            <a:avLst/>
          </a:prstGeom>
        </p:spPr>
      </p:pic>
      <p:pic>
        <p:nvPicPr>
          <p:cNvPr id="5" name="图片 4"/>
          <p:cNvPicPr>
            <a:picLocks noChangeAspect="1"/>
          </p:cNvPicPr>
          <p:nvPr/>
        </p:nvPicPr>
        <p:blipFill>
          <a:blip r:embed="rId3"/>
          <a:stretch>
            <a:fillRect/>
          </a:stretch>
        </p:blipFill>
        <p:spPr>
          <a:xfrm>
            <a:off x="6083935" y="4991735"/>
            <a:ext cx="1853565" cy="1237615"/>
          </a:xfrm>
          <a:prstGeom prst="rect">
            <a:avLst/>
          </a:prstGeom>
        </p:spPr>
      </p:pic>
      <p:pic>
        <p:nvPicPr>
          <p:cNvPr id="6" name="图片 5" descr="0ply_f-failure2"/>
          <p:cNvPicPr>
            <a:picLocks noChangeAspect="1"/>
          </p:cNvPicPr>
          <p:nvPr/>
        </p:nvPicPr>
        <p:blipFill>
          <a:blip r:embed="rId4"/>
          <a:stretch>
            <a:fillRect/>
          </a:stretch>
        </p:blipFill>
        <p:spPr>
          <a:xfrm>
            <a:off x="151130" y="1943100"/>
            <a:ext cx="1364615" cy="1202690"/>
          </a:xfrm>
          <a:prstGeom prst="rect">
            <a:avLst/>
          </a:prstGeom>
        </p:spPr>
      </p:pic>
      <p:pic>
        <p:nvPicPr>
          <p:cNvPr id="7" name="图片 6" descr="0ply_m-failure2"/>
          <p:cNvPicPr>
            <a:picLocks noChangeAspect="1"/>
          </p:cNvPicPr>
          <p:nvPr/>
        </p:nvPicPr>
        <p:blipFill>
          <a:blip r:embed="rId5"/>
          <a:stretch>
            <a:fillRect/>
          </a:stretch>
        </p:blipFill>
        <p:spPr>
          <a:xfrm>
            <a:off x="1515745" y="1942465"/>
            <a:ext cx="1360170" cy="1210945"/>
          </a:xfrm>
          <a:prstGeom prst="rect">
            <a:avLst/>
          </a:prstGeom>
        </p:spPr>
      </p:pic>
      <p:pic>
        <p:nvPicPr>
          <p:cNvPr id="10" name="图片 9" descr="90ply_f-failure"/>
          <p:cNvPicPr>
            <a:picLocks noChangeAspect="1"/>
          </p:cNvPicPr>
          <p:nvPr/>
        </p:nvPicPr>
        <p:blipFill>
          <a:blip r:embed="rId6"/>
          <a:stretch>
            <a:fillRect/>
          </a:stretch>
        </p:blipFill>
        <p:spPr>
          <a:xfrm>
            <a:off x="3122930" y="1942465"/>
            <a:ext cx="1358900" cy="1202690"/>
          </a:xfrm>
          <a:prstGeom prst="rect">
            <a:avLst/>
          </a:prstGeom>
        </p:spPr>
      </p:pic>
      <p:pic>
        <p:nvPicPr>
          <p:cNvPr id="11" name="图片 10" descr="90ply_m-failure2"/>
          <p:cNvPicPr>
            <a:picLocks noChangeAspect="1"/>
          </p:cNvPicPr>
          <p:nvPr/>
        </p:nvPicPr>
        <p:blipFill>
          <a:blip r:embed="rId7"/>
          <a:stretch>
            <a:fillRect/>
          </a:stretch>
        </p:blipFill>
        <p:spPr>
          <a:xfrm>
            <a:off x="4481830" y="1950720"/>
            <a:ext cx="1359535" cy="1202690"/>
          </a:xfrm>
          <a:prstGeom prst="rect">
            <a:avLst/>
          </a:prstGeom>
        </p:spPr>
      </p:pic>
      <p:pic>
        <p:nvPicPr>
          <p:cNvPr id="12" name="图片 11" descr="90ply_m-failure2"/>
          <p:cNvPicPr>
            <a:picLocks noChangeAspect="1"/>
          </p:cNvPicPr>
          <p:nvPr/>
        </p:nvPicPr>
        <p:blipFill>
          <a:blip r:embed="rId8"/>
          <a:stretch>
            <a:fillRect/>
          </a:stretch>
        </p:blipFill>
        <p:spPr>
          <a:xfrm>
            <a:off x="4445000" y="3478530"/>
            <a:ext cx="1396365" cy="1238885"/>
          </a:xfrm>
          <a:prstGeom prst="rect">
            <a:avLst/>
          </a:prstGeom>
        </p:spPr>
      </p:pic>
      <p:pic>
        <p:nvPicPr>
          <p:cNvPr id="13" name="图片 12" descr="0ply_f-failure2"/>
          <p:cNvPicPr>
            <a:picLocks noChangeAspect="1"/>
          </p:cNvPicPr>
          <p:nvPr/>
        </p:nvPicPr>
        <p:blipFill>
          <a:blip r:embed="rId9"/>
          <a:stretch>
            <a:fillRect/>
          </a:stretch>
        </p:blipFill>
        <p:spPr>
          <a:xfrm>
            <a:off x="151130" y="3478530"/>
            <a:ext cx="1364615" cy="1207770"/>
          </a:xfrm>
          <a:prstGeom prst="rect">
            <a:avLst/>
          </a:prstGeom>
        </p:spPr>
      </p:pic>
      <p:pic>
        <p:nvPicPr>
          <p:cNvPr id="14" name="图片 13" descr="0ply_m-failure2"/>
          <p:cNvPicPr>
            <a:picLocks noChangeAspect="1"/>
          </p:cNvPicPr>
          <p:nvPr/>
        </p:nvPicPr>
        <p:blipFill>
          <a:blip r:embed="rId10"/>
          <a:stretch>
            <a:fillRect/>
          </a:stretch>
        </p:blipFill>
        <p:spPr>
          <a:xfrm>
            <a:off x="1515745" y="3478530"/>
            <a:ext cx="1361440" cy="1207770"/>
          </a:xfrm>
          <a:prstGeom prst="rect">
            <a:avLst/>
          </a:prstGeom>
        </p:spPr>
      </p:pic>
      <p:pic>
        <p:nvPicPr>
          <p:cNvPr id="16" name="图片 15" descr="90ply_f-failure"/>
          <p:cNvPicPr>
            <a:picLocks noChangeAspect="1"/>
          </p:cNvPicPr>
          <p:nvPr/>
        </p:nvPicPr>
        <p:blipFill>
          <a:blip r:embed="rId11"/>
          <a:stretch>
            <a:fillRect/>
          </a:stretch>
        </p:blipFill>
        <p:spPr>
          <a:xfrm>
            <a:off x="3067685" y="3478530"/>
            <a:ext cx="1413510" cy="1238250"/>
          </a:xfrm>
          <a:prstGeom prst="rect">
            <a:avLst/>
          </a:prstGeom>
        </p:spPr>
      </p:pic>
      <p:pic>
        <p:nvPicPr>
          <p:cNvPr id="17" name="图片 16" descr="90ply-f_failure"/>
          <p:cNvPicPr>
            <a:picLocks noChangeAspect="1"/>
          </p:cNvPicPr>
          <p:nvPr/>
        </p:nvPicPr>
        <p:blipFill>
          <a:blip r:embed="rId12"/>
          <a:stretch>
            <a:fillRect/>
          </a:stretch>
        </p:blipFill>
        <p:spPr>
          <a:xfrm>
            <a:off x="3067685" y="4947285"/>
            <a:ext cx="1408430" cy="1250315"/>
          </a:xfrm>
          <a:prstGeom prst="rect">
            <a:avLst/>
          </a:prstGeom>
        </p:spPr>
      </p:pic>
      <p:pic>
        <p:nvPicPr>
          <p:cNvPr id="18" name="图片 17" descr="90ply-m_failure2"/>
          <p:cNvPicPr>
            <a:picLocks noChangeAspect="1"/>
          </p:cNvPicPr>
          <p:nvPr/>
        </p:nvPicPr>
        <p:blipFill>
          <a:blip r:embed="rId13"/>
          <a:stretch>
            <a:fillRect/>
          </a:stretch>
        </p:blipFill>
        <p:spPr>
          <a:xfrm>
            <a:off x="4481830" y="4947285"/>
            <a:ext cx="1396365" cy="1249045"/>
          </a:xfrm>
          <a:prstGeom prst="rect">
            <a:avLst/>
          </a:prstGeom>
        </p:spPr>
      </p:pic>
      <p:pic>
        <p:nvPicPr>
          <p:cNvPr id="19" name="图片 18" descr="0ply-f_failure2"/>
          <p:cNvPicPr>
            <a:picLocks noChangeAspect="1"/>
          </p:cNvPicPr>
          <p:nvPr/>
        </p:nvPicPr>
        <p:blipFill>
          <a:blip r:embed="rId14"/>
          <a:stretch>
            <a:fillRect/>
          </a:stretch>
        </p:blipFill>
        <p:spPr>
          <a:xfrm>
            <a:off x="151130" y="4991735"/>
            <a:ext cx="1363980" cy="1204595"/>
          </a:xfrm>
          <a:prstGeom prst="rect">
            <a:avLst/>
          </a:prstGeom>
        </p:spPr>
      </p:pic>
      <p:pic>
        <p:nvPicPr>
          <p:cNvPr id="20" name="图片 19" descr="0ply-m_failure2"/>
          <p:cNvPicPr>
            <a:picLocks noChangeAspect="1"/>
          </p:cNvPicPr>
          <p:nvPr/>
        </p:nvPicPr>
        <p:blipFill>
          <a:blip r:embed="rId15"/>
          <a:stretch>
            <a:fillRect/>
          </a:stretch>
        </p:blipFill>
        <p:spPr>
          <a:xfrm>
            <a:off x="1515745" y="4991735"/>
            <a:ext cx="1360805" cy="120586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p>
            <a:r>
              <a:rPr lang="en-US" altLang="zh-CN"/>
              <a:t>60mm</a:t>
            </a:r>
            <a:endParaRPr lang="en-US" altLang="zh-CN"/>
          </a:p>
        </p:txBody>
      </p:sp>
      <p:sp>
        <p:nvSpPr>
          <p:cNvPr id="24" name="文本框 23"/>
          <p:cNvSpPr txBox="1"/>
          <p:nvPr/>
        </p:nvSpPr>
        <p:spPr>
          <a:xfrm>
            <a:off x="8170545" y="3807460"/>
            <a:ext cx="959485" cy="368300"/>
          </a:xfrm>
          <a:prstGeom prst="rect">
            <a:avLst/>
          </a:prstGeom>
          <a:noFill/>
        </p:spPr>
        <p:txBody>
          <a:bodyPr wrap="square" rtlCol="0">
            <a:spAutoFit/>
          </a:bodyPr>
          <a:p>
            <a:r>
              <a:rPr lang="en-US" altLang="zh-CN"/>
              <a:t>80mm</a:t>
            </a:r>
            <a:endParaRPr lang="en-US" altLang="zh-CN"/>
          </a:p>
        </p:txBody>
      </p:sp>
      <p:sp>
        <p:nvSpPr>
          <p:cNvPr id="25" name="文本框 24"/>
          <p:cNvSpPr txBox="1"/>
          <p:nvPr/>
        </p:nvSpPr>
        <p:spPr>
          <a:xfrm>
            <a:off x="8093710" y="5387340"/>
            <a:ext cx="959485" cy="368300"/>
          </a:xfrm>
          <a:prstGeom prst="rect">
            <a:avLst/>
          </a:prstGeom>
          <a:noFill/>
        </p:spPr>
        <p:txBody>
          <a:bodyPr wrap="square" rtlCol="0">
            <a:spAutoFit/>
          </a:bodyPr>
          <a:p>
            <a:r>
              <a:rPr lang="en-US" altLang="zh-CN"/>
              <a:t>100mm</a:t>
            </a:r>
            <a:endParaRPr lang="en-US" altLang="zh-CN"/>
          </a:p>
        </p:txBody>
      </p:sp>
      <p:sp>
        <p:nvSpPr>
          <p:cNvPr id="27" name="文本框 26"/>
          <p:cNvSpPr txBox="1"/>
          <p:nvPr/>
        </p:nvSpPr>
        <p:spPr>
          <a:xfrm>
            <a:off x="353060" y="6045200"/>
            <a:ext cx="959485" cy="368300"/>
          </a:xfrm>
          <a:prstGeom prst="rect">
            <a:avLst/>
          </a:prstGeom>
          <a:noFill/>
        </p:spPr>
        <p:txBody>
          <a:bodyPr wrap="square" rtlCol="0">
            <a:spAutoFit/>
          </a:bodyPr>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p>
            <a:r>
              <a:rPr lang="en-US" altLang="zh-CN">
                <a:solidFill>
                  <a:schemeClr val="tx2"/>
                </a:solidFill>
              </a:rPr>
              <a:t>0 ply</a:t>
            </a:r>
            <a:endParaRPr lang="en-US" altLang="zh-CN">
              <a:solidFill>
                <a:schemeClr val="tx2"/>
              </a:solidFill>
            </a:endParaRPr>
          </a:p>
        </p:txBody>
      </p:sp>
      <p:sp>
        <p:nvSpPr>
          <p:cNvPr id="29" name="文本框 28"/>
          <p:cNvSpPr txBox="1"/>
          <p:nvPr/>
        </p:nvSpPr>
        <p:spPr>
          <a:xfrm>
            <a:off x="4092575" y="1491615"/>
            <a:ext cx="959485" cy="368300"/>
          </a:xfrm>
          <a:prstGeom prst="rect">
            <a:avLst/>
          </a:prstGeom>
          <a:noFill/>
        </p:spPr>
        <p:txBody>
          <a:bodyPr wrap="square" rtlCol="0">
            <a:spAutoFit/>
          </a:bodyPr>
          <a:p>
            <a:r>
              <a:rPr lang="en-US" altLang="zh-CN">
                <a:solidFill>
                  <a:schemeClr val="tx2"/>
                </a:solidFill>
              </a:rPr>
              <a:t>90 ply</a:t>
            </a:r>
            <a:endParaRPr lang="en-US" altLang="zh-CN">
              <a:solidFill>
                <a:schemeClr val="tx2"/>
              </a:solidFill>
            </a:endParaRPr>
          </a:p>
        </p:txBody>
      </p:sp>
      <p:sp>
        <p:nvSpPr>
          <p:cNvPr id="30" name="文本框 29"/>
          <p:cNvSpPr txBox="1"/>
          <p:nvPr/>
        </p:nvSpPr>
        <p:spPr>
          <a:xfrm>
            <a:off x="611505" y="6229350"/>
            <a:ext cx="849630" cy="368300"/>
          </a:xfrm>
          <a:prstGeom prst="rect">
            <a:avLst/>
          </a:prstGeom>
          <a:noFill/>
        </p:spPr>
        <p:txBody>
          <a:bodyPr wrap="square" rtlCol="0">
            <a:spAutoFit/>
          </a:bodyPr>
          <a:p>
            <a:r>
              <a:rPr lang="en-US" altLang="zh-CN">
                <a:solidFill>
                  <a:schemeClr val="tx2"/>
                </a:solidFill>
              </a:rPr>
              <a:t>fiber</a:t>
            </a:r>
            <a:endParaRPr lang="en-US" altLang="zh-CN">
              <a:solidFill>
                <a:schemeClr val="tx2"/>
              </a:solidFill>
            </a:endParaRPr>
          </a:p>
        </p:txBody>
      </p:sp>
      <p:sp>
        <p:nvSpPr>
          <p:cNvPr id="31" name="文本框 30"/>
          <p:cNvSpPr txBox="1"/>
          <p:nvPr/>
        </p:nvSpPr>
        <p:spPr>
          <a:xfrm>
            <a:off x="3377565" y="6229350"/>
            <a:ext cx="849630" cy="368300"/>
          </a:xfrm>
          <a:prstGeom prst="rect">
            <a:avLst/>
          </a:prstGeom>
          <a:noFill/>
        </p:spPr>
        <p:txBody>
          <a:bodyPr wrap="square" rtlCol="0">
            <a:spAutoFit/>
          </a:bodyPr>
          <a:p>
            <a:r>
              <a:rPr lang="en-US" altLang="zh-CN">
                <a:solidFill>
                  <a:schemeClr val="tx2"/>
                </a:solidFill>
              </a:rPr>
              <a:t>fiber</a:t>
            </a:r>
            <a:endParaRPr lang="en-US" altLang="zh-CN">
              <a:solidFill>
                <a:schemeClr val="tx2"/>
              </a:solidFill>
            </a:endParaRPr>
          </a:p>
        </p:txBody>
      </p:sp>
      <p:sp>
        <p:nvSpPr>
          <p:cNvPr id="32" name="文本框 31"/>
          <p:cNvSpPr txBox="1"/>
          <p:nvPr/>
        </p:nvSpPr>
        <p:spPr>
          <a:xfrm>
            <a:off x="1771650" y="6229350"/>
            <a:ext cx="849630" cy="368300"/>
          </a:xfrm>
          <a:prstGeom prst="rect">
            <a:avLst/>
          </a:prstGeom>
          <a:noFill/>
        </p:spPr>
        <p:txBody>
          <a:bodyPr wrap="square" rtlCol="0">
            <a:spAutoFit/>
          </a:bodyPr>
          <a:p>
            <a:r>
              <a:rPr lang="en-US" altLang="zh-CN">
                <a:solidFill>
                  <a:schemeClr val="tx2"/>
                </a:solidFill>
              </a:rPr>
              <a:t>matrix</a:t>
            </a:r>
            <a:endParaRPr lang="en-US" altLang="zh-CN">
              <a:solidFill>
                <a:schemeClr val="tx2"/>
              </a:solidFill>
            </a:endParaRPr>
          </a:p>
        </p:txBody>
      </p:sp>
      <p:sp>
        <p:nvSpPr>
          <p:cNvPr id="33" name="文本框 32"/>
          <p:cNvSpPr txBox="1"/>
          <p:nvPr/>
        </p:nvSpPr>
        <p:spPr>
          <a:xfrm>
            <a:off x="4755515" y="6229350"/>
            <a:ext cx="849630" cy="368300"/>
          </a:xfrm>
          <a:prstGeom prst="rect">
            <a:avLst/>
          </a:prstGeom>
          <a:noFill/>
        </p:spPr>
        <p:txBody>
          <a:bodyPr wrap="square" rtlCol="0">
            <a:spAutoFit/>
          </a:bodyPr>
          <a:p>
            <a:r>
              <a:rPr lang="en-US" altLang="zh-CN">
                <a:solidFill>
                  <a:schemeClr val="tx2"/>
                </a:solidFill>
              </a:rPr>
              <a:t>matrix</a:t>
            </a:r>
            <a:endParaRPr lang="en-US" altLang="zh-CN">
              <a:solidFill>
                <a:schemeClr val="tx2"/>
              </a:solidFill>
            </a:endParaRPr>
          </a:p>
        </p:txBody>
      </p:sp>
      <p:sp>
        <p:nvSpPr>
          <p:cNvPr id="36" name="文本框 35"/>
          <p:cNvSpPr txBox="1"/>
          <p:nvPr/>
        </p:nvSpPr>
        <p:spPr>
          <a:xfrm>
            <a:off x="1945640" y="1092835"/>
            <a:ext cx="4987925" cy="398780"/>
          </a:xfrm>
          <a:prstGeom prst="rect">
            <a:avLst/>
          </a:prstGeom>
          <a:noFill/>
        </p:spPr>
        <p:txBody>
          <a:bodyPr wrap="square" rtlCol="0" anchor="t">
            <a:spAutoFit/>
          </a:bodyPr>
          <a:p>
            <a:pPr>
              <a:spcAft>
                <a:spcPts val="0"/>
              </a:spcAft>
            </a:pPr>
            <a:r>
              <a:rPr lang="en-US" sz="2000" b="1" kern="10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a:t>
            </a:r>
            <a:r>
              <a:rPr lang="en-US" altLang="zh-CN" sz="2000" b="1" dirty="0" smtClean="0">
                <a:latin typeface="Times New Roman" panose="02020603050405020304" pitchFamily="18" charset="0"/>
                <a:cs typeface="Times New Roman" panose="02020603050405020304" pitchFamily="18" charset="0"/>
                <a:sym typeface="+mn-ea"/>
              </a:rPr>
              <a:t>degenaration</a:t>
            </a:r>
            <a:r>
              <a:rPr lang="en-US" sz="2000" kern="100">
                <a:effectLst/>
                <a:latin typeface="Times New Roman" panose="02020603050405020304" pitchFamily="18" charset="0"/>
                <a:cs typeface="Times New Roman" panose="02020603050405020304" pitchFamily="18" charset="0"/>
                <a:sym typeface="+mn-ea"/>
              </a:rPr>
              <a:t> </a:t>
            </a:r>
            <a:r>
              <a:rPr lang="en-US" sz="2000" kern="100" baseline="-2500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1130" y="1092835"/>
            <a:ext cx="115125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083935" y="3371850"/>
            <a:ext cx="1722120" cy="1420495"/>
          </a:xfrm>
          <a:prstGeom prst="rect">
            <a:avLst/>
          </a:prstGeom>
        </p:spPr>
      </p:pic>
      <p:pic>
        <p:nvPicPr>
          <p:cNvPr id="4" name="图片 3"/>
          <p:cNvPicPr>
            <a:picLocks noChangeAspect="1"/>
          </p:cNvPicPr>
          <p:nvPr/>
        </p:nvPicPr>
        <p:blipFill>
          <a:blip r:embed="rId2"/>
          <a:stretch>
            <a:fillRect/>
          </a:stretch>
        </p:blipFill>
        <p:spPr>
          <a:xfrm>
            <a:off x="6083935" y="1912620"/>
            <a:ext cx="1983740" cy="1279525"/>
          </a:xfrm>
          <a:prstGeom prst="rect">
            <a:avLst/>
          </a:prstGeom>
        </p:spPr>
      </p:pic>
      <p:pic>
        <p:nvPicPr>
          <p:cNvPr id="5" name="图片 4"/>
          <p:cNvPicPr>
            <a:picLocks noChangeAspect="1"/>
          </p:cNvPicPr>
          <p:nvPr/>
        </p:nvPicPr>
        <p:blipFill>
          <a:blip r:embed="rId3"/>
          <a:stretch>
            <a:fillRect/>
          </a:stretch>
        </p:blipFill>
        <p:spPr>
          <a:xfrm>
            <a:off x="6083935" y="4991735"/>
            <a:ext cx="1853565" cy="1237615"/>
          </a:xfrm>
          <a:prstGeom prst="rect">
            <a:avLst/>
          </a:prstGeom>
        </p:spPr>
      </p:pic>
      <p:pic>
        <p:nvPicPr>
          <p:cNvPr id="6" name="图片 5" descr="0ply_f-failure2"/>
          <p:cNvPicPr>
            <a:picLocks noChangeAspect="1"/>
          </p:cNvPicPr>
          <p:nvPr/>
        </p:nvPicPr>
        <p:blipFill>
          <a:blip r:embed="rId4"/>
          <a:stretch>
            <a:fillRect/>
          </a:stretch>
        </p:blipFill>
        <p:spPr>
          <a:xfrm>
            <a:off x="151130" y="1943100"/>
            <a:ext cx="1364615" cy="1202690"/>
          </a:xfrm>
          <a:prstGeom prst="rect">
            <a:avLst/>
          </a:prstGeom>
        </p:spPr>
      </p:pic>
      <p:pic>
        <p:nvPicPr>
          <p:cNvPr id="7" name="图片 6" descr="0ply_m-failure2"/>
          <p:cNvPicPr>
            <a:picLocks noChangeAspect="1"/>
          </p:cNvPicPr>
          <p:nvPr/>
        </p:nvPicPr>
        <p:blipFill>
          <a:blip r:embed="rId5"/>
          <a:stretch>
            <a:fillRect/>
          </a:stretch>
        </p:blipFill>
        <p:spPr>
          <a:xfrm>
            <a:off x="1515745" y="1942465"/>
            <a:ext cx="1360170" cy="1210945"/>
          </a:xfrm>
          <a:prstGeom prst="rect">
            <a:avLst/>
          </a:prstGeom>
        </p:spPr>
      </p:pic>
      <p:pic>
        <p:nvPicPr>
          <p:cNvPr id="10" name="图片 9" descr="90ply_f-failure"/>
          <p:cNvPicPr>
            <a:picLocks noChangeAspect="1"/>
          </p:cNvPicPr>
          <p:nvPr/>
        </p:nvPicPr>
        <p:blipFill>
          <a:blip r:embed="rId6"/>
          <a:stretch>
            <a:fillRect/>
          </a:stretch>
        </p:blipFill>
        <p:spPr>
          <a:xfrm>
            <a:off x="3122930" y="1942465"/>
            <a:ext cx="1358900" cy="1202690"/>
          </a:xfrm>
          <a:prstGeom prst="rect">
            <a:avLst/>
          </a:prstGeom>
        </p:spPr>
      </p:pic>
      <p:pic>
        <p:nvPicPr>
          <p:cNvPr id="11" name="图片 10" descr="90ply_m-failure2"/>
          <p:cNvPicPr>
            <a:picLocks noChangeAspect="1"/>
          </p:cNvPicPr>
          <p:nvPr/>
        </p:nvPicPr>
        <p:blipFill>
          <a:blip r:embed="rId7"/>
          <a:stretch>
            <a:fillRect/>
          </a:stretch>
        </p:blipFill>
        <p:spPr>
          <a:xfrm>
            <a:off x="4481830" y="1950720"/>
            <a:ext cx="1359535" cy="1202690"/>
          </a:xfrm>
          <a:prstGeom prst="rect">
            <a:avLst/>
          </a:prstGeom>
        </p:spPr>
      </p:pic>
      <p:pic>
        <p:nvPicPr>
          <p:cNvPr id="12" name="图片 11" descr="90ply_m-failure2"/>
          <p:cNvPicPr>
            <a:picLocks noChangeAspect="1"/>
          </p:cNvPicPr>
          <p:nvPr/>
        </p:nvPicPr>
        <p:blipFill>
          <a:blip r:embed="rId8"/>
          <a:stretch>
            <a:fillRect/>
          </a:stretch>
        </p:blipFill>
        <p:spPr>
          <a:xfrm>
            <a:off x="4445000" y="3478530"/>
            <a:ext cx="1396365" cy="1238885"/>
          </a:xfrm>
          <a:prstGeom prst="rect">
            <a:avLst/>
          </a:prstGeom>
        </p:spPr>
      </p:pic>
      <p:pic>
        <p:nvPicPr>
          <p:cNvPr id="13" name="图片 12" descr="0ply_f-failure2"/>
          <p:cNvPicPr>
            <a:picLocks noChangeAspect="1"/>
          </p:cNvPicPr>
          <p:nvPr/>
        </p:nvPicPr>
        <p:blipFill>
          <a:blip r:embed="rId9"/>
          <a:stretch>
            <a:fillRect/>
          </a:stretch>
        </p:blipFill>
        <p:spPr>
          <a:xfrm>
            <a:off x="151130" y="3478530"/>
            <a:ext cx="1364615" cy="1207770"/>
          </a:xfrm>
          <a:prstGeom prst="rect">
            <a:avLst/>
          </a:prstGeom>
        </p:spPr>
      </p:pic>
      <p:pic>
        <p:nvPicPr>
          <p:cNvPr id="14" name="图片 13" descr="0ply_m-failure2"/>
          <p:cNvPicPr>
            <a:picLocks noChangeAspect="1"/>
          </p:cNvPicPr>
          <p:nvPr/>
        </p:nvPicPr>
        <p:blipFill>
          <a:blip r:embed="rId10"/>
          <a:stretch>
            <a:fillRect/>
          </a:stretch>
        </p:blipFill>
        <p:spPr>
          <a:xfrm>
            <a:off x="1515745" y="3478530"/>
            <a:ext cx="1361440" cy="1207770"/>
          </a:xfrm>
          <a:prstGeom prst="rect">
            <a:avLst/>
          </a:prstGeom>
        </p:spPr>
      </p:pic>
      <p:pic>
        <p:nvPicPr>
          <p:cNvPr id="16" name="图片 15" descr="90ply_f-failure"/>
          <p:cNvPicPr>
            <a:picLocks noChangeAspect="1"/>
          </p:cNvPicPr>
          <p:nvPr/>
        </p:nvPicPr>
        <p:blipFill>
          <a:blip r:embed="rId11"/>
          <a:stretch>
            <a:fillRect/>
          </a:stretch>
        </p:blipFill>
        <p:spPr>
          <a:xfrm>
            <a:off x="3067685" y="3478530"/>
            <a:ext cx="1413510" cy="1238250"/>
          </a:xfrm>
          <a:prstGeom prst="rect">
            <a:avLst/>
          </a:prstGeom>
        </p:spPr>
      </p:pic>
      <p:pic>
        <p:nvPicPr>
          <p:cNvPr id="17" name="图片 16" descr="90ply-f_failure"/>
          <p:cNvPicPr>
            <a:picLocks noChangeAspect="1"/>
          </p:cNvPicPr>
          <p:nvPr/>
        </p:nvPicPr>
        <p:blipFill>
          <a:blip r:embed="rId12"/>
          <a:stretch>
            <a:fillRect/>
          </a:stretch>
        </p:blipFill>
        <p:spPr>
          <a:xfrm>
            <a:off x="3067685" y="4947285"/>
            <a:ext cx="1408430" cy="1250315"/>
          </a:xfrm>
          <a:prstGeom prst="rect">
            <a:avLst/>
          </a:prstGeom>
        </p:spPr>
      </p:pic>
      <p:pic>
        <p:nvPicPr>
          <p:cNvPr id="18" name="图片 17" descr="90ply-m_failure2"/>
          <p:cNvPicPr>
            <a:picLocks noChangeAspect="1"/>
          </p:cNvPicPr>
          <p:nvPr/>
        </p:nvPicPr>
        <p:blipFill>
          <a:blip r:embed="rId13"/>
          <a:stretch>
            <a:fillRect/>
          </a:stretch>
        </p:blipFill>
        <p:spPr>
          <a:xfrm>
            <a:off x="4481830" y="4947285"/>
            <a:ext cx="1396365" cy="1249045"/>
          </a:xfrm>
          <a:prstGeom prst="rect">
            <a:avLst/>
          </a:prstGeom>
        </p:spPr>
      </p:pic>
      <p:pic>
        <p:nvPicPr>
          <p:cNvPr id="19" name="图片 18" descr="0ply-f_failure2"/>
          <p:cNvPicPr>
            <a:picLocks noChangeAspect="1"/>
          </p:cNvPicPr>
          <p:nvPr/>
        </p:nvPicPr>
        <p:blipFill>
          <a:blip r:embed="rId14"/>
          <a:stretch>
            <a:fillRect/>
          </a:stretch>
        </p:blipFill>
        <p:spPr>
          <a:xfrm>
            <a:off x="151130" y="4991735"/>
            <a:ext cx="1363980" cy="1204595"/>
          </a:xfrm>
          <a:prstGeom prst="rect">
            <a:avLst/>
          </a:prstGeom>
        </p:spPr>
      </p:pic>
      <p:pic>
        <p:nvPicPr>
          <p:cNvPr id="20" name="图片 19" descr="0ply-m_failure2"/>
          <p:cNvPicPr>
            <a:picLocks noChangeAspect="1"/>
          </p:cNvPicPr>
          <p:nvPr/>
        </p:nvPicPr>
        <p:blipFill>
          <a:blip r:embed="rId15"/>
          <a:stretch>
            <a:fillRect/>
          </a:stretch>
        </p:blipFill>
        <p:spPr>
          <a:xfrm>
            <a:off x="1515745" y="4991735"/>
            <a:ext cx="1360805" cy="120586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p>
            <a:r>
              <a:rPr lang="en-US" altLang="zh-CN"/>
              <a:t>60mm</a:t>
            </a:r>
            <a:endParaRPr lang="en-US" altLang="zh-CN"/>
          </a:p>
        </p:txBody>
      </p:sp>
      <p:sp>
        <p:nvSpPr>
          <p:cNvPr id="24" name="文本框 23"/>
          <p:cNvSpPr txBox="1"/>
          <p:nvPr/>
        </p:nvSpPr>
        <p:spPr>
          <a:xfrm>
            <a:off x="8170545" y="3807460"/>
            <a:ext cx="959485" cy="368300"/>
          </a:xfrm>
          <a:prstGeom prst="rect">
            <a:avLst/>
          </a:prstGeom>
          <a:noFill/>
        </p:spPr>
        <p:txBody>
          <a:bodyPr wrap="square" rtlCol="0">
            <a:spAutoFit/>
          </a:bodyPr>
          <a:p>
            <a:r>
              <a:rPr lang="en-US" altLang="zh-CN"/>
              <a:t>80mm</a:t>
            </a:r>
            <a:endParaRPr lang="en-US" altLang="zh-CN"/>
          </a:p>
        </p:txBody>
      </p:sp>
      <p:sp>
        <p:nvSpPr>
          <p:cNvPr id="25" name="文本框 24"/>
          <p:cNvSpPr txBox="1"/>
          <p:nvPr/>
        </p:nvSpPr>
        <p:spPr>
          <a:xfrm>
            <a:off x="8093710" y="5387340"/>
            <a:ext cx="959485" cy="368300"/>
          </a:xfrm>
          <a:prstGeom prst="rect">
            <a:avLst/>
          </a:prstGeom>
          <a:noFill/>
        </p:spPr>
        <p:txBody>
          <a:bodyPr wrap="square" rtlCol="0">
            <a:spAutoFit/>
          </a:bodyPr>
          <a:p>
            <a:r>
              <a:rPr lang="en-US" altLang="zh-CN"/>
              <a:t>100mm</a:t>
            </a:r>
            <a:endParaRPr lang="en-US" altLang="zh-CN"/>
          </a:p>
        </p:txBody>
      </p:sp>
      <p:sp>
        <p:nvSpPr>
          <p:cNvPr id="27" name="文本框 26"/>
          <p:cNvSpPr txBox="1"/>
          <p:nvPr/>
        </p:nvSpPr>
        <p:spPr>
          <a:xfrm>
            <a:off x="353060" y="6045200"/>
            <a:ext cx="959485" cy="368300"/>
          </a:xfrm>
          <a:prstGeom prst="rect">
            <a:avLst/>
          </a:prstGeom>
          <a:noFill/>
        </p:spPr>
        <p:txBody>
          <a:bodyPr wrap="square" rtlCol="0">
            <a:spAutoFit/>
          </a:bodyPr>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p>
            <a:r>
              <a:rPr lang="en-US" altLang="zh-CN">
                <a:solidFill>
                  <a:schemeClr val="tx2"/>
                </a:solidFill>
              </a:rPr>
              <a:t>0 ply</a:t>
            </a:r>
            <a:endParaRPr lang="en-US" altLang="zh-CN">
              <a:solidFill>
                <a:schemeClr val="tx2"/>
              </a:solidFill>
            </a:endParaRPr>
          </a:p>
        </p:txBody>
      </p:sp>
      <p:sp>
        <p:nvSpPr>
          <p:cNvPr id="29" name="文本框 28"/>
          <p:cNvSpPr txBox="1"/>
          <p:nvPr/>
        </p:nvSpPr>
        <p:spPr>
          <a:xfrm>
            <a:off x="4092575" y="1491615"/>
            <a:ext cx="959485" cy="368300"/>
          </a:xfrm>
          <a:prstGeom prst="rect">
            <a:avLst/>
          </a:prstGeom>
          <a:noFill/>
        </p:spPr>
        <p:txBody>
          <a:bodyPr wrap="square" rtlCol="0">
            <a:spAutoFit/>
          </a:bodyPr>
          <a:p>
            <a:r>
              <a:rPr lang="en-US" altLang="zh-CN">
                <a:solidFill>
                  <a:schemeClr val="tx2"/>
                </a:solidFill>
              </a:rPr>
              <a:t>90 ply</a:t>
            </a:r>
            <a:endParaRPr lang="en-US" altLang="zh-CN">
              <a:solidFill>
                <a:schemeClr val="tx2"/>
              </a:solidFill>
            </a:endParaRPr>
          </a:p>
        </p:txBody>
      </p:sp>
      <p:sp>
        <p:nvSpPr>
          <p:cNvPr id="30" name="文本框 29"/>
          <p:cNvSpPr txBox="1"/>
          <p:nvPr/>
        </p:nvSpPr>
        <p:spPr>
          <a:xfrm>
            <a:off x="611505" y="6229350"/>
            <a:ext cx="849630" cy="368300"/>
          </a:xfrm>
          <a:prstGeom prst="rect">
            <a:avLst/>
          </a:prstGeom>
          <a:noFill/>
        </p:spPr>
        <p:txBody>
          <a:bodyPr wrap="square" rtlCol="0">
            <a:spAutoFit/>
          </a:bodyPr>
          <a:p>
            <a:r>
              <a:rPr lang="en-US" altLang="zh-CN">
                <a:solidFill>
                  <a:schemeClr val="tx2"/>
                </a:solidFill>
              </a:rPr>
              <a:t>fiber</a:t>
            </a:r>
            <a:endParaRPr lang="en-US" altLang="zh-CN">
              <a:solidFill>
                <a:schemeClr val="tx2"/>
              </a:solidFill>
            </a:endParaRPr>
          </a:p>
        </p:txBody>
      </p:sp>
      <p:sp>
        <p:nvSpPr>
          <p:cNvPr id="31" name="文本框 30"/>
          <p:cNvSpPr txBox="1"/>
          <p:nvPr/>
        </p:nvSpPr>
        <p:spPr>
          <a:xfrm>
            <a:off x="3377565" y="6229350"/>
            <a:ext cx="849630" cy="368300"/>
          </a:xfrm>
          <a:prstGeom prst="rect">
            <a:avLst/>
          </a:prstGeom>
          <a:noFill/>
        </p:spPr>
        <p:txBody>
          <a:bodyPr wrap="square" rtlCol="0">
            <a:spAutoFit/>
          </a:bodyPr>
          <a:p>
            <a:r>
              <a:rPr lang="en-US" altLang="zh-CN">
                <a:solidFill>
                  <a:schemeClr val="tx2"/>
                </a:solidFill>
              </a:rPr>
              <a:t>fiber</a:t>
            </a:r>
            <a:endParaRPr lang="en-US" altLang="zh-CN">
              <a:solidFill>
                <a:schemeClr val="tx2"/>
              </a:solidFill>
            </a:endParaRPr>
          </a:p>
        </p:txBody>
      </p:sp>
      <p:sp>
        <p:nvSpPr>
          <p:cNvPr id="32" name="文本框 31"/>
          <p:cNvSpPr txBox="1"/>
          <p:nvPr/>
        </p:nvSpPr>
        <p:spPr>
          <a:xfrm>
            <a:off x="1771650" y="6229350"/>
            <a:ext cx="849630" cy="368300"/>
          </a:xfrm>
          <a:prstGeom prst="rect">
            <a:avLst/>
          </a:prstGeom>
          <a:noFill/>
        </p:spPr>
        <p:txBody>
          <a:bodyPr wrap="square" rtlCol="0">
            <a:spAutoFit/>
          </a:bodyPr>
          <a:p>
            <a:r>
              <a:rPr lang="en-US" altLang="zh-CN">
                <a:solidFill>
                  <a:schemeClr val="tx2"/>
                </a:solidFill>
              </a:rPr>
              <a:t>matrix</a:t>
            </a:r>
            <a:endParaRPr lang="en-US" altLang="zh-CN">
              <a:solidFill>
                <a:schemeClr val="tx2"/>
              </a:solidFill>
            </a:endParaRPr>
          </a:p>
        </p:txBody>
      </p:sp>
      <p:sp>
        <p:nvSpPr>
          <p:cNvPr id="33" name="文本框 32"/>
          <p:cNvSpPr txBox="1"/>
          <p:nvPr/>
        </p:nvSpPr>
        <p:spPr>
          <a:xfrm>
            <a:off x="4755515" y="6229350"/>
            <a:ext cx="849630" cy="368300"/>
          </a:xfrm>
          <a:prstGeom prst="rect">
            <a:avLst/>
          </a:prstGeom>
          <a:noFill/>
        </p:spPr>
        <p:txBody>
          <a:bodyPr wrap="square" rtlCol="0">
            <a:spAutoFit/>
          </a:bodyPr>
          <a:p>
            <a:r>
              <a:rPr lang="en-US" altLang="zh-CN">
                <a:solidFill>
                  <a:schemeClr val="tx2"/>
                </a:solidFill>
              </a:rPr>
              <a:t>matrix</a:t>
            </a:r>
            <a:endParaRPr lang="en-US" altLang="zh-CN">
              <a:solidFill>
                <a:schemeClr val="tx2"/>
              </a:solidFill>
            </a:endParaRPr>
          </a:p>
        </p:txBody>
      </p:sp>
      <p:sp>
        <p:nvSpPr>
          <p:cNvPr id="36" name="文本框 35"/>
          <p:cNvSpPr txBox="1"/>
          <p:nvPr/>
        </p:nvSpPr>
        <p:spPr>
          <a:xfrm>
            <a:off x="1945640" y="1092835"/>
            <a:ext cx="4987925" cy="398780"/>
          </a:xfrm>
          <a:prstGeom prst="rect">
            <a:avLst/>
          </a:prstGeom>
          <a:noFill/>
        </p:spPr>
        <p:txBody>
          <a:bodyPr wrap="square" rtlCol="0" anchor="t">
            <a:spAutoFit/>
          </a:bodyPr>
          <a:p>
            <a:pPr>
              <a:spcAft>
                <a:spcPts val="0"/>
              </a:spcAft>
            </a:pPr>
            <a:r>
              <a:rPr lang="en-US" altLang="zh-CN" sz="2000" b="1" dirty="0" smtClean="0">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a:effectLst/>
                <a:latin typeface="Times New Roman" panose="02020603050405020304" pitchFamily="18" charset="0"/>
                <a:cs typeface="Times New Roman" panose="02020603050405020304" pitchFamily="18" charset="0"/>
                <a:sym typeface="+mn-ea"/>
              </a:rPr>
              <a:t> </a:t>
            </a:r>
            <a:r>
              <a:rPr lang="en-US" sz="2000" kern="100" baseline="-2500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398780"/>
          </a:xfrm>
          <a:prstGeom prst="rect">
            <a:avLst/>
          </a:prstGeom>
          <a:noFill/>
        </p:spPr>
        <p:txBody>
          <a:bodyPr wrap="square" rtlCol="0" anchor="t">
            <a:spAutoFit/>
          </a:bodyPr>
          <a:lstStyle/>
          <a:p>
            <a:pPr>
              <a:spcAft>
                <a:spcPts val="0"/>
              </a:spcAft>
            </a:pPr>
            <a:r>
              <a:rPr lang="en-US" sz="2000" kern="100">
                <a:latin typeface="Times New Roman" panose="02020603050405020304" pitchFamily="18" charset="0"/>
                <a:cs typeface="Times New Roman" panose="02020603050405020304" pitchFamily="18" charset="0"/>
                <a:sym typeface="+mn-ea"/>
              </a:rPr>
              <a:t>[0/90]</a:t>
            </a:r>
            <a:r>
              <a:rPr lang="en-US" sz="2000" kern="100" baseline="-25000">
                <a:latin typeface="Times New Roman" panose="02020603050405020304" pitchFamily="18" charset="0"/>
                <a:cs typeface="Times New Roman" panose="02020603050405020304" pitchFamily="18" charset="0"/>
                <a:sym typeface="+mn-ea"/>
              </a:rPr>
              <a:t>5</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graphicFrame>
        <p:nvGraphicFramePr>
          <p:cNvPr id="0" name="表格 -1"/>
          <p:cNvGraphicFramePr/>
          <p:nvPr/>
        </p:nvGraphicFramePr>
        <p:xfrm>
          <a:off x="936942" y="4436745"/>
          <a:ext cx="7103110" cy="876300"/>
        </p:xfrm>
        <a:graphic>
          <a:graphicData uri="http://schemas.openxmlformats.org/drawingml/2006/table">
            <a:tbl>
              <a:tblPr firstRow="1" bandRow="1">
                <a:tableStyleId>{5940675A-B579-460E-94D1-54222C63F5DA}</a:tableStyleId>
              </a:tblPr>
              <a:tblGrid>
                <a:gridCol w="927100"/>
                <a:gridCol w="558800"/>
                <a:gridCol w="500063"/>
                <a:gridCol w="998537"/>
                <a:gridCol w="558800"/>
                <a:gridCol w="501650"/>
                <a:gridCol w="998538"/>
                <a:gridCol w="558800"/>
                <a:gridCol w="500062"/>
                <a:gridCol w="998538"/>
              </a:tblGrid>
              <a:tr h="292100">
                <a:tc>
                  <a:txBody>
                    <a:bodyPr/>
                    <a:p>
                      <a:pPr indent="0">
                        <a:buNone/>
                      </a:pPr>
                      <a:endParaRPr lang="zh-CN" altLang="en-US" sz="12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3">
                  <a:txBody>
                    <a:bodyPr/>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292100">
                <a:tc>
                  <a:txBody>
                    <a:bodyPr/>
                    <a:p>
                      <a:pPr indent="0">
                        <a:buNone/>
                      </a:pPr>
                      <a:r>
                        <a:rPr lang="en-US" altLang="zh-CN" sz="1200" b="1">
                          <a:solidFill>
                            <a:srgbClr val="FFFFFF"/>
                          </a:solidFill>
                          <a:latin typeface="Times New Roman" panose="02020603050405020304" pitchFamily="18" charset="0"/>
                          <a:cs typeface="Times New Roman" panose="02020603050405020304" pitchFamily="18" charset="0"/>
                        </a:rPr>
                        <a:t>[0/90]5</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292100">
                <a:tc>
                  <a:txBody>
                    <a:bodyPr/>
                    <a:p>
                      <a:pPr indent="0">
                        <a:buNone/>
                      </a:pPr>
                      <a:r>
                        <a:rPr lang="en-US" altLang="zh-CN" sz="1200" b="1">
                          <a:solidFill>
                            <a:srgbClr val="FFFFFF"/>
                          </a:solidFill>
                          <a:latin typeface="Times New Roman" panose="02020603050405020304" pitchFamily="18" charset="0"/>
                          <a:cs typeface="Times New Roman" panose="02020603050405020304" pitchFamily="18" charset="0"/>
                        </a:rPr>
                        <a:t>[0/90]5</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52.67</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59.32</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latin typeface="Calibri" panose="020F0502020204030204" charset="0"/>
                          <a:cs typeface="Calibri" panose="020F0502020204030204" charset="0"/>
                        </a:rPr>
                        <a:t> </a:t>
                      </a:r>
                      <a:endParaRPr lang="zh-CN" altLang="en-US" sz="1200" b="0">
                        <a:latin typeface="Calibri" panose="020F0502020204030204" charset="0"/>
                        <a:ea typeface="Calibri" panose="020F0502020204030204" charset="0"/>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43.83</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47.20</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latin typeface="Calibri" panose="020F0502020204030204" charset="0"/>
                          <a:cs typeface="Calibri" panose="020F0502020204030204" charset="0"/>
                        </a:rPr>
                        <a:t> </a:t>
                      </a:r>
                      <a:endParaRPr lang="zh-CN" altLang="en-US" sz="1200" b="0">
                        <a:latin typeface="Calibri" panose="020F0502020204030204" charset="0"/>
                        <a:ea typeface="Calibri" panose="020F0502020204030204" charset="0"/>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34.56</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buNone/>
                      </a:pPr>
                      <a:r>
                        <a:rPr lang="en-US" altLang="zh-CN" sz="1200" b="0">
                          <a:solidFill>
                            <a:srgbClr val="000000"/>
                          </a:solidFill>
                          <a:latin typeface="Times New Roman" panose="02020603050405020304" pitchFamily="18" charset="0"/>
                          <a:cs typeface="Times New Roman" panose="02020603050405020304" pitchFamily="18" charset="0"/>
                        </a:rPr>
                        <a:t>37.54</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buNone/>
                      </a:pPr>
                      <a:endParaRPr lang="zh-CN" altLang="en-US" sz="1200" b="0">
                        <a:latin typeface="Calibri" panose="020F0502020204030204" charset="0"/>
                        <a:ea typeface="Calibri" panose="020F0502020204030204" charset="0"/>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pic>
        <p:nvPicPr>
          <p:cNvPr id="8" name="图片 7"/>
          <p:cNvPicPr>
            <a:picLocks noChangeAspect="1"/>
          </p:cNvPicPr>
          <p:nvPr/>
        </p:nvPicPr>
        <p:blipFill>
          <a:blip r:embed="rId1"/>
          <a:stretch>
            <a:fillRect/>
          </a:stretch>
        </p:blipFill>
        <p:spPr>
          <a:xfrm>
            <a:off x="936625" y="1653540"/>
            <a:ext cx="2768600" cy="2391410"/>
          </a:xfrm>
          <a:prstGeom prst="rect">
            <a:avLst/>
          </a:prstGeom>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706755"/>
          </a:xfrm>
          <a:prstGeom prst="rect">
            <a:avLst/>
          </a:prstGeom>
          <a:noFill/>
        </p:spPr>
        <p:txBody>
          <a:bodyPr wrap="square" rtlCol="0" anchor="t">
            <a:spAutoFit/>
          </a:bodyPr>
          <a:lstStyle/>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824855" y="1310005"/>
            <a:ext cx="2143760" cy="1441450"/>
          </a:xfrm>
          <a:prstGeom prst="rect">
            <a:avLst/>
          </a:prstGeom>
        </p:spPr>
      </p:pic>
      <p:pic>
        <p:nvPicPr>
          <p:cNvPr id="4" name="图片 3"/>
          <p:cNvPicPr>
            <a:picLocks noChangeAspect="1"/>
          </p:cNvPicPr>
          <p:nvPr/>
        </p:nvPicPr>
        <p:blipFill>
          <a:blip r:embed="rId2"/>
          <a:stretch>
            <a:fillRect/>
          </a:stretch>
        </p:blipFill>
        <p:spPr>
          <a:xfrm>
            <a:off x="6029325" y="5018405"/>
            <a:ext cx="2581275" cy="1727200"/>
          </a:xfrm>
          <a:prstGeom prst="rect">
            <a:avLst/>
          </a:prstGeom>
        </p:spPr>
      </p:pic>
      <p:pic>
        <p:nvPicPr>
          <p:cNvPr id="6" name="图片 5"/>
          <p:cNvPicPr>
            <a:picLocks noChangeAspect="1"/>
          </p:cNvPicPr>
          <p:nvPr/>
        </p:nvPicPr>
        <p:blipFill>
          <a:blip r:embed="rId3"/>
          <a:stretch>
            <a:fillRect/>
          </a:stretch>
        </p:blipFill>
        <p:spPr>
          <a:xfrm rot="10800000" flipH="1">
            <a:off x="6028690" y="2845435"/>
            <a:ext cx="2027555" cy="1696085"/>
          </a:xfrm>
          <a:prstGeom prst="rect">
            <a:avLst/>
          </a:prstGeom>
        </p:spPr>
      </p:pic>
      <p:pic>
        <p:nvPicPr>
          <p:cNvPr id="5" name="图片 4"/>
          <p:cNvPicPr>
            <a:picLocks noChangeAspect="1"/>
          </p:cNvPicPr>
          <p:nvPr/>
        </p:nvPicPr>
        <p:blipFill>
          <a:blip r:embed="rId4"/>
          <a:stretch>
            <a:fillRect/>
          </a:stretch>
        </p:blipFill>
        <p:spPr>
          <a:xfrm>
            <a:off x="328295" y="2174875"/>
            <a:ext cx="5121910" cy="2508885"/>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000" y="4547235"/>
            <a:ext cx="2880360" cy="2110105"/>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8535" y="4507230"/>
            <a:ext cx="2994660" cy="219265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graphicFrame>
        <p:nvGraphicFramePr>
          <p:cNvPr id="2" name="表格 1"/>
          <p:cNvGraphicFramePr>
            <a:graphicFrameLocks noGrp="1"/>
          </p:cNvGraphicFramePr>
          <p:nvPr/>
        </p:nvGraphicFramePr>
        <p:xfrm>
          <a:off x="414020" y="1598930"/>
          <a:ext cx="5248275" cy="2135892"/>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endParaRPr lang="en-US" sz="1600" kern="100" dirty="0" smtClean="0">
                        <a:effectLst/>
                        <a:latin typeface="Times New Roman" panose="02020603050405020304" pitchFamily="18" charset="0"/>
                        <a:cs typeface="Times New Roman" panose="02020603050405020304" pitchFamily="18" charset="0"/>
                      </a:endParaRP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endParaRPr lang="zh-CN" sz="1600" kern="100" dirty="0">
                        <a:effectLst/>
                        <a:latin typeface="Times New Roman" panose="02020603050405020304" pitchFamily="18" charset="0"/>
                        <a:cs typeface="Times New Roman" panose="02020603050405020304" pitchFamily="18" charset="0"/>
                      </a:endParaRP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87680">
                <a:tc vMerge="1">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[0]</a:t>
                      </a:r>
                      <a:r>
                        <a:rPr lang="en-US" sz="1600" kern="100" baseline="-250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225933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a:t>
            </a:r>
            <a:r>
              <a:rPr lang="en-US" altLang="zh-CN" dirty="0" smtClean="0">
                <a:latin typeface="Times New Roman" panose="02020603050405020304" pitchFamily="18" charset="0"/>
                <a:cs typeface="Times New Roman" panose="02020603050405020304" pitchFamily="18" charset="0"/>
              </a:rPr>
              <a: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31432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6" name="矩形 5"/>
          <p:cNvSpPr/>
          <p:nvPr/>
        </p:nvSpPr>
        <p:spPr>
          <a:xfrm>
            <a:off x="6403975" y="4149090"/>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graphicFrame>
        <p:nvGraphicFramePr>
          <p:cNvPr id="7" name="表格 6"/>
          <p:cNvGraphicFramePr>
            <a:graphicFrameLocks noGrp="1"/>
          </p:cNvGraphicFramePr>
          <p:nvPr/>
        </p:nvGraphicFramePr>
        <p:xfrm>
          <a:off x="5662474" y="1598826"/>
          <a:ext cx="2900680" cy="2160905"/>
        </p:xfrm>
        <a:graphic>
          <a:graphicData uri="http://schemas.openxmlformats.org/drawingml/2006/table">
            <a:tbl>
              <a:tblPr firstRow="1" firstCol="1" bandRow="1">
                <a:tableStyleId>{E8B1032C-EA38-4F05-BA0D-38AFFFC7BED3}</a:tableStyleId>
              </a:tblPr>
              <a:tblGrid>
                <a:gridCol w="1475105"/>
                <a:gridCol w="1425575"/>
              </a:tblGrid>
              <a:tr h="501015">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 Exponential degenaration</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98475">
                <a:tc>
                  <a:txBody>
                    <a:bodyPr/>
                    <a:lstStyle/>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87.32</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sym typeface="+mn-ea"/>
                        </a:rPr>
                        <a:t>25.23%</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lstStyle/>
                    <a:p>
                      <a:pPr algn="ctr">
                        <a:spcAft>
                          <a:spcPts val="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50.67</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7.35%</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382905">
                <a:tc>
                  <a:txBody>
                    <a:bodyPr/>
                    <a:lstStyle/>
                    <a:p>
                      <a:pPr algn="ctr">
                        <a:spcAft>
                          <a:spcPts val="0"/>
                        </a:spcAft>
                      </a:pPr>
                      <a:r>
                        <a:rPr lang="en-US" sz="1600" b="0" kern="100">
                          <a:effectLst/>
                          <a:latin typeface="Times New Roman" panose="02020603050405020304" pitchFamily="18" charset="0"/>
                          <a:cs typeface="Times New Roman" panose="02020603050405020304" pitchFamily="18" charset="0"/>
                        </a:rPr>
                        <a:t>15.04</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sym typeface="+mn-ea"/>
                        </a:rPr>
                        <a:t>36.78%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3"/>
          <a:stretch>
            <a:fillRect/>
          </a:stretch>
        </p:blipFill>
        <p:spPr>
          <a:xfrm>
            <a:off x="3187065" y="4547235"/>
            <a:ext cx="2585085" cy="2219960"/>
          </a:xfrm>
          <a:prstGeom prst="rect">
            <a:avLst/>
          </a:prstGeom>
        </p:spPr>
      </p:pic>
      <p:sp>
        <p:nvSpPr>
          <p:cNvPr id="9" name="文本框 8"/>
          <p:cNvSpPr txBox="1"/>
          <p:nvPr/>
        </p:nvSpPr>
        <p:spPr>
          <a:xfrm>
            <a:off x="447675" y="446405"/>
            <a:ext cx="3587115" cy="460375"/>
          </a:xfrm>
          <a:prstGeom prst="rect">
            <a:avLst/>
          </a:prstGeom>
          <a:noFill/>
        </p:spPr>
        <p:txBody>
          <a:bodyPr wrap="square" rtlCol="0" anchor="t">
            <a:spAutoFit/>
          </a:bodyPr>
          <a:lstStyle/>
          <a:p>
            <a:pPr marL="0" indent="0">
              <a:buFont typeface="+mj-lt"/>
              <a:buNone/>
            </a:pPr>
            <a:r>
              <a:rPr lang="en-US" altLang="zh-CN" sz="2400">
                <a:latin typeface="Times New Roman" panose="02020603050405020304" pitchFamily="18" charset="0"/>
                <a:sym typeface="+mn-ea"/>
              </a:rPr>
              <a:t>Results</a:t>
            </a:r>
            <a:r>
              <a:rPr lang="zh-CN" altLang="en-US" sz="2400">
                <a:latin typeface="Times New Roman" panose="02020603050405020304" pitchFamily="18" charset="0"/>
                <a:sym typeface="+mn-ea"/>
              </a:rPr>
              <a:t>：</a:t>
            </a:r>
            <a:endParaRPr lang="zh-CN" altLang="en-US" sz="2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0560" y="1932305"/>
            <a:ext cx="7501890" cy="368300"/>
          </a:xfrm>
          <a:prstGeom prst="rect">
            <a:avLst/>
          </a:prstGeom>
          <a:noFill/>
        </p:spPr>
        <p:txBody>
          <a:bodyPr wrap="square" rtlCol="0">
            <a:spAutoFit/>
          </a:bodyPr>
          <a:lstStyle/>
          <a:p>
            <a:endParaRPr lang="zh-CN" altLang="en-US"/>
          </a:p>
        </p:txBody>
      </p:sp>
      <p:sp>
        <p:nvSpPr>
          <p:cNvPr id="5" name="文本框 4"/>
          <p:cNvSpPr txBox="1"/>
          <p:nvPr/>
        </p:nvSpPr>
        <p:spPr>
          <a:xfrm>
            <a:off x="367030" y="502285"/>
            <a:ext cx="4079875" cy="1722120"/>
          </a:xfrm>
          <a:prstGeom prst="rect">
            <a:avLst/>
          </a:prstGeom>
          <a:noFill/>
        </p:spPr>
        <p:txBody>
          <a:bodyPr wrap="square" rtlCol="0">
            <a:spAutoFit/>
          </a:bodyPr>
          <a:lstStyle/>
          <a:p>
            <a:pPr marL="0" indent="0">
              <a:buFont typeface="+mj-lt"/>
              <a:buNone/>
            </a:pPr>
            <a:r>
              <a:rPr lang="en-US" altLang="zh-CN" sz="2400"/>
              <a:t>Shear Nonlinearity</a:t>
            </a:r>
            <a:r>
              <a:rPr lang="zh-CN" altLang="en-US" sz="2400"/>
              <a:t>：</a:t>
            </a:r>
            <a:endParaRPr lang="zh-CN" altLang="en-US" sz="2400"/>
          </a:p>
          <a:p>
            <a:pPr marL="0" indent="0">
              <a:buFont typeface="+mj-lt"/>
              <a:buNone/>
            </a:pPr>
            <a:endParaRPr lang="zh-CN" altLang="en-US" sz="2000"/>
          </a:p>
          <a:p>
            <a:pPr marL="342900" indent="-342900">
              <a:buFont typeface="+mj-lt"/>
              <a:buAutoNum type="arabicPeriod"/>
            </a:pPr>
            <a:endParaRPr lang="en-US" altLang="zh-CN" sz="1800"/>
          </a:p>
          <a:p>
            <a:pPr marL="342900" indent="-342900">
              <a:buFont typeface="+mj-lt"/>
              <a:buAutoNum type="arabicPeriod"/>
            </a:pPr>
            <a:endParaRPr lang="en-US" altLang="zh-CN" sz="1600"/>
          </a:p>
          <a:p>
            <a:pPr marL="342900" indent="-342900">
              <a:buFont typeface="+mj-lt"/>
              <a:buAutoNum type="arabicPeriod"/>
            </a:pPr>
            <a:endParaRPr lang="en-US" altLang="zh-CN" sz="1400"/>
          </a:p>
          <a:p>
            <a:pPr marL="342900" indent="-342900">
              <a:buFont typeface="+mj-lt"/>
              <a:buAutoNum type="arabicPeriod"/>
            </a:pPr>
            <a:endParaRPr lang="en-US" altLang="zh-CN" sz="1400"/>
          </a:p>
        </p:txBody>
      </p:sp>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97120" y="3279775"/>
            <a:ext cx="4156075" cy="3042920"/>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6" name="矩形 5"/>
          <p:cNvSpPr/>
          <p:nvPr/>
        </p:nvSpPr>
        <p:spPr>
          <a:xfrm>
            <a:off x="6259195" y="6076315"/>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pic>
        <p:nvPicPr>
          <p:cNvPr id="9" name="图片 8" descr="u-f"/>
          <p:cNvPicPr>
            <a:picLocks noChangeAspect="1"/>
          </p:cNvPicPr>
          <p:nvPr/>
        </p:nvPicPr>
        <p:blipFill>
          <a:blip r:embed="rId2"/>
          <a:stretch>
            <a:fillRect/>
          </a:stretch>
        </p:blipFill>
        <p:spPr>
          <a:xfrm>
            <a:off x="69850" y="1177290"/>
            <a:ext cx="6113780" cy="3792855"/>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2150" y="1068705"/>
            <a:ext cx="2865755" cy="2099310"/>
          </a:xfrm>
          <a:prstGeom prst="rect">
            <a:avLst/>
          </a:prstGeom>
        </p:spPr>
      </p:pic>
      <p:sp>
        <p:nvSpPr>
          <p:cNvPr id="15" name="文本框 14"/>
          <p:cNvSpPr txBox="1"/>
          <p:nvPr/>
        </p:nvSpPr>
        <p:spPr>
          <a:xfrm>
            <a:off x="154940" y="5246370"/>
            <a:ext cx="5904230" cy="583565"/>
          </a:xfrm>
          <a:prstGeom prst="rect">
            <a:avLst/>
          </a:prstGeom>
          <a:noFill/>
        </p:spPr>
        <p:txBody>
          <a:bodyPr wrap="square" rtlCol="0">
            <a:spAutoFit/>
          </a:bodyPr>
          <a:lstStyle/>
          <a:p>
            <a:r>
              <a:rPr lang="en-US" altLang="zh-CN" sz="1600"/>
              <a:t>Displacement-Force curve of the [45/-45]</a:t>
            </a:r>
            <a:r>
              <a:rPr lang="en-US" altLang="zh-CN" sz="1600" baseline="-25000"/>
              <a:t> 5  </a:t>
            </a:r>
            <a:r>
              <a:rPr lang="en-US" altLang="zh-CN" sz="1600"/>
              <a:t>with different shape parameters.</a:t>
            </a:r>
            <a:endParaRPr lang="en-US" altLang="zh-CN" sz="1600"/>
          </a:p>
        </p:txBody>
      </p:sp>
      <p:sp>
        <p:nvSpPr>
          <p:cNvPr id="16" name="矩形 15"/>
          <p:cNvSpPr/>
          <p:nvPr/>
        </p:nvSpPr>
        <p:spPr>
          <a:xfrm>
            <a:off x="6229985" y="3380105"/>
            <a:ext cx="2207895" cy="337185"/>
          </a:xfrm>
          <a:prstGeom prst="rect">
            <a:avLst/>
          </a:prstGeom>
          <a:solidFill>
            <a:schemeClr val="accent1">
              <a:lumMod val="60000"/>
              <a:lumOff val="40000"/>
            </a:schemeClr>
          </a:solidFill>
        </p:spPr>
        <p:txBody>
          <a:bodyPr wrap="square">
            <a:spAutoFit/>
          </a:bodyPr>
          <a:lstStyle/>
          <a:p>
            <a:pPr algn="ctr"/>
            <a:r>
              <a:rPr lang="en-US" altLang="zh-CN" sz="1600" dirty="0"/>
              <a:t>linear </a:t>
            </a:r>
            <a:endParaRPr lang="en-US" altLang="zh-CN" sz="1600"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sp>
        <p:nvSpPr>
          <p:cNvPr id="15" name="文本框 14"/>
          <p:cNvSpPr txBox="1"/>
          <p:nvPr/>
        </p:nvSpPr>
        <p:spPr>
          <a:xfrm>
            <a:off x="2527300" y="3343910"/>
            <a:ext cx="5904230" cy="337185"/>
          </a:xfrm>
          <a:prstGeom prst="rect">
            <a:avLst/>
          </a:prstGeom>
          <a:noFill/>
        </p:spPr>
        <p:txBody>
          <a:bodyPr wrap="square" rtlCol="0">
            <a:spAutoFit/>
          </a:bodyPr>
          <a:lstStyle/>
          <a:p>
            <a:pPr algn="ctr"/>
            <a:r>
              <a:rPr lang="en-US" altLang="zh-CN" sz="1600"/>
              <a:t>n = 2                                   n = 3</a:t>
            </a:r>
            <a:endParaRPr lang="en-US" altLang="zh-CN" sz="1600"/>
          </a:p>
        </p:txBody>
      </p:sp>
      <p:pic>
        <p:nvPicPr>
          <p:cNvPr id="2" name="图片 1" descr="n=3"/>
          <p:cNvPicPr>
            <a:picLocks noChangeAspect="1"/>
          </p:cNvPicPr>
          <p:nvPr/>
        </p:nvPicPr>
        <p:blipFill>
          <a:blip r:embed="rId1"/>
          <a:stretch>
            <a:fillRect/>
          </a:stretch>
        </p:blipFill>
        <p:spPr>
          <a:xfrm>
            <a:off x="5717540" y="1659890"/>
            <a:ext cx="1867535" cy="1661795"/>
          </a:xfrm>
          <a:prstGeom prst="rect">
            <a:avLst/>
          </a:prstGeom>
        </p:spPr>
      </p:pic>
      <p:pic>
        <p:nvPicPr>
          <p:cNvPr id="5" name="图片 4" descr="n=2"/>
          <p:cNvPicPr>
            <a:picLocks noChangeAspect="1"/>
          </p:cNvPicPr>
          <p:nvPr/>
        </p:nvPicPr>
        <p:blipFill>
          <a:blip r:embed="rId2"/>
          <a:stretch>
            <a:fillRect/>
          </a:stretch>
        </p:blipFill>
        <p:spPr>
          <a:xfrm>
            <a:off x="3315335" y="1659890"/>
            <a:ext cx="1875155" cy="1661795"/>
          </a:xfrm>
          <a:prstGeom prst="rect">
            <a:avLst/>
          </a:prstGeom>
        </p:spPr>
      </p:pic>
      <p:pic>
        <p:nvPicPr>
          <p:cNvPr id="7" name="图片 6" descr="131-45-m"/>
          <p:cNvPicPr>
            <a:picLocks noChangeAspect="1"/>
          </p:cNvPicPr>
          <p:nvPr/>
        </p:nvPicPr>
        <p:blipFill>
          <a:blip r:embed="rId3"/>
          <a:stretch>
            <a:fillRect/>
          </a:stretch>
        </p:blipFill>
        <p:spPr>
          <a:xfrm>
            <a:off x="3315335" y="4043045"/>
            <a:ext cx="1875155" cy="1670685"/>
          </a:xfrm>
          <a:prstGeom prst="rect">
            <a:avLst/>
          </a:prstGeom>
        </p:spPr>
      </p:pic>
      <p:pic>
        <p:nvPicPr>
          <p:cNvPr id="17" name="图片 16"/>
          <p:cNvPicPr/>
          <p:nvPr/>
        </p:nvPicPr>
        <p:blipFill>
          <a:blip r:embed="rId4"/>
          <a:stretch>
            <a:fillRect/>
          </a:stretch>
        </p:blipFill>
        <p:spPr>
          <a:xfrm rot="10800000">
            <a:off x="5878830" y="4074795"/>
            <a:ext cx="1893570" cy="1606550"/>
          </a:xfrm>
          <a:prstGeom prst="rect">
            <a:avLst/>
          </a:prstGeom>
        </p:spPr>
      </p:pic>
      <p:sp>
        <p:nvSpPr>
          <p:cNvPr id="8" name="文本框 7"/>
          <p:cNvSpPr txBox="1"/>
          <p:nvPr/>
        </p:nvSpPr>
        <p:spPr>
          <a:xfrm>
            <a:off x="2987675" y="6076315"/>
            <a:ext cx="6171565" cy="337185"/>
          </a:xfrm>
          <a:prstGeom prst="rect">
            <a:avLst/>
          </a:prstGeom>
          <a:noFill/>
        </p:spPr>
        <p:txBody>
          <a:bodyPr wrap="square" rtlCol="0">
            <a:spAutoFit/>
          </a:bodyPr>
          <a:lstStyle/>
          <a:p>
            <a:pPr algn="ctr"/>
            <a:r>
              <a:rPr lang="en-US" altLang="zh-CN" sz="1600"/>
              <a:t>                                  experiment</a:t>
            </a:r>
            <a:endParaRPr lang="en-US" altLang="zh-CN" sz="1600"/>
          </a:p>
        </p:txBody>
      </p:sp>
      <p:sp>
        <p:nvSpPr>
          <p:cNvPr id="11" name="矩形 10"/>
          <p:cNvSpPr/>
          <p:nvPr/>
        </p:nvSpPr>
        <p:spPr>
          <a:xfrm>
            <a:off x="2987675" y="1402080"/>
            <a:ext cx="4784725" cy="225742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533400" y="1733550"/>
            <a:ext cx="2273300" cy="368300"/>
          </a:xfrm>
          <a:prstGeom prst="rect">
            <a:avLst/>
          </a:prstGeom>
          <a:noFill/>
        </p:spPr>
        <p:txBody>
          <a:bodyPr wrap="square" rtlCol="0">
            <a:spAutoFit/>
          </a:bodyPr>
          <a:lstStyle/>
          <a:p>
            <a:r>
              <a:rPr lang="en-US" altLang="zh-CN"/>
              <a:t>shear </a:t>
            </a:r>
            <a:r>
              <a:rPr lang="en-US" altLang="zh-CN">
                <a:sym typeface="+mn-ea"/>
              </a:rPr>
              <a:t>nonlinearity:</a:t>
            </a:r>
            <a:r>
              <a:rPr lang="en-US" altLang="zh-CN"/>
              <a:t> </a:t>
            </a:r>
            <a:endParaRPr lang="en-US" altLang="zh-CN"/>
          </a:p>
        </p:txBody>
      </p:sp>
      <p:sp>
        <p:nvSpPr>
          <p:cNvPr id="18" name="文本框 17"/>
          <p:cNvSpPr txBox="1"/>
          <p:nvPr/>
        </p:nvSpPr>
        <p:spPr>
          <a:xfrm>
            <a:off x="253365" y="4388485"/>
            <a:ext cx="2662555" cy="737235"/>
          </a:xfrm>
          <a:prstGeom prst="rect">
            <a:avLst/>
          </a:prstGeom>
          <a:noFill/>
        </p:spPr>
        <p:txBody>
          <a:bodyPr wrap="square" rtlCol="0">
            <a:spAutoFit/>
          </a:bodyPr>
          <a:lstStyle/>
          <a:p>
            <a:r>
              <a:rPr lang="en-US" altLang="zh-CN" sz="1400"/>
              <a:t>The position of the initial failure is the same and argrees well with the experiment.</a:t>
            </a:r>
            <a:endParaRPr lang="en-US" altLang="zh-CN" sz="140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Improvement</a:t>
            </a:r>
            <a:endParaRPr lang="en-US" altLang="zh-CN" sz="2400" dirty="0" smtClean="0">
              <a:latin typeface="Times New Roman" panose="02020603050405020304" pitchFamily="18" charset="0"/>
              <a:cs typeface="Times New Roman" panose="02020603050405020304" pitchFamily="18" charset="0"/>
            </a:endParaRPr>
          </a:p>
        </p:txBody>
      </p:sp>
      <p:sp>
        <p:nvSpPr>
          <p:cNvPr id="23" name="灯片编号占位符 2"/>
          <p:cNvSpPr>
            <a:spLocks noGrp="1"/>
          </p:cNvSpPr>
          <p:nvPr/>
        </p:nvSpPr>
        <p:spPr>
          <a:xfrm>
            <a:off x="8346643" y="6060758"/>
            <a:ext cx="442392"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algn="r" defTabSz="914400" rtl="0" eaLnBrk="1" latinLnBrk="0" hangingPunct="1">
              <a:defRPr sz="1200" kern="1200">
                <a:solidFill>
                  <a:schemeClr val="tx1"/>
                </a:solidFill>
                <a:latin typeface="+mj-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46B4C44-8256-4B19-ACAC-87BF490EACA2}" type="slidenum">
              <a:rPr lang="en-US" altLang="zh-CN" smtClean="0"/>
            </a:fld>
            <a:endParaRPr lang="en-US" altLang="zh-CN" dirty="0"/>
          </a:p>
        </p:txBody>
      </p:sp>
      <p:sp>
        <p:nvSpPr>
          <p:cNvPr id="2" name="文本框 1"/>
          <p:cNvSpPr txBox="1"/>
          <p:nvPr/>
        </p:nvSpPr>
        <p:spPr>
          <a:xfrm>
            <a:off x="284480" y="1158875"/>
            <a:ext cx="6847840" cy="368300"/>
          </a:xfrm>
          <a:prstGeom prst="rect">
            <a:avLst/>
          </a:prstGeom>
          <a:noFill/>
        </p:spPr>
        <p:txBody>
          <a:bodyPr wrap="square" rtlCol="0">
            <a:spAutoFit/>
          </a:bodyPr>
          <a:lstStyle/>
          <a:p>
            <a:r>
              <a:rPr lang="en-US" altLang="zh-CN"/>
              <a:t> Failure mode with different Fracture energe</a:t>
            </a:r>
            <a:r>
              <a:rPr lang="en-US" i="1" kern="100" baseline="-25000" dirty="0">
                <a:solidFill>
                  <a:srgbClr val="000000"/>
                </a:solidFill>
                <a:latin typeface="Times New Roman" panose="02020603050405020304" pitchFamily="18" charset="0"/>
                <a:sym typeface="+mn-ea"/>
              </a:rPr>
              <a:t> </a:t>
            </a:r>
            <a:r>
              <a:rPr lang="zh-CN" altLang="en-US"/>
              <a:t>：</a:t>
            </a:r>
            <a:endParaRPr lang="zh-CN" altLang="en-US"/>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pic>
        <p:nvPicPr>
          <p:cNvPr id="8" name="图片 7"/>
          <p:cNvPicPr/>
          <p:nvPr/>
        </p:nvPicPr>
        <p:blipFill>
          <a:blip r:embed="rId1"/>
          <a:stretch>
            <a:fillRect/>
          </a:stretch>
        </p:blipFill>
        <p:spPr>
          <a:xfrm>
            <a:off x="773748" y="1814195"/>
            <a:ext cx="2028825" cy="1819275"/>
          </a:xfrm>
          <a:prstGeom prst="rect">
            <a:avLst/>
          </a:prstGeom>
          <a:noFill/>
          <a:ln w="9525">
            <a:noFill/>
          </a:ln>
        </p:spPr>
      </p:pic>
      <p:pic>
        <p:nvPicPr>
          <p:cNvPr id="12" name="图片 11"/>
          <p:cNvPicPr/>
          <p:nvPr/>
        </p:nvPicPr>
        <p:blipFill>
          <a:blip r:embed="rId2"/>
          <a:stretch>
            <a:fillRect/>
          </a:stretch>
        </p:blipFill>
        <p:spPr>
          <a:xfrm>
            <a:off x="3558223" y="1814195"/>
            <a:ext cx="2066925" cy="1819275"/>
          </a:xfrm>
          <a:prstGeom prst="rect">
            <a:avLst/>
          </a:prstGeom>
          <a:noFill/>
          <a:ln w="9525">
            <a:noFill/>
          </a:ln>
        </p:spPr>
      </p:pic>
      <p:pic>
        <p:nvPicPr>
          <p:cNvPr id="15" name="图片 14"/>
          <p:cNvPicPr/>
          <p:nvPr/>
        </p:nvPicPr>
        <p:blipFill>
          <a:blip r:embed="rId3"/>
          <a:stretch>
            <a:fillRect/>
          </a:stretch>
        </p:blipFill>
        <p:spPr>
          <a:xfrm>
            <a:off x="6585585" y="1814195"/>
            <a:ext cx="2378710" cy="2028825"/>
          </a:xfrm>
          <a:prstGeom prst="rect">
            <a:avLst/>
          </a:prstGeom>
        </p:spPr>
      </p:pic>
      <p:pic>
        <p:nvPicPr>
          <p:cNvPr id="21" name="图片 20"/>
          <p:cNvPicPr/>
          <p:nvPr/>
        </p:nvPicPr>
        <p:blipFill>
          <a:blip r:embed="rId4"/>
          <a:stretch>
            <a:fillRect/>
          </a:stretch>
        </p:blipFill>
        <p:spPr>
          <a:xfrm>
            <a:off x="5160645" y="4797108"/>
            <a:ext cx="4000500" cy="723900"/>
          </a:xfrm>
          <a:prstGeom prst="rect">
            <a:avLst/>
          </a:prstGeom>
          <a:noFill/>
          <a:ln w="9525">
            <a:noFill/>
          </a:ln>
        </p:spPr>
      </p:pic>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30" name="文本框 29"/>
          <p:cNvSpPr txBox="1"/>
          <p:nvPr/>
        </p:nvSpPr>
        <p:spPr>
          <a:xfrm>
            <a:off x="284480" y="4222115"/>
            <a:ext cx="3684270" cy="368300"/>
          </a:xfrm>
          <a:prstGeom prst="rect">
            <a:avLst/>
          </a:prstGeom>
          <a:noFill/>
        </p:spPr>
        <p:txBody>
          <a:bodyPr wrap="square" rtlCol="0">
            <a:spAutoFit/>
          </a:bodyPr>
          <a:lstStyle/>
          <a:p>
            <a:r>
              <a:rPr lang="en-US" altLang="zh-CN"/>
              <a:t>Refer to other papers:</a:t>
            </a:r>
            <a:endParaRPr lang="en-US" altLang="zh-CN"/>
          </a:p>
        </p:txBody>
      </p:sp>
      <p:sp>
        <p:nvSpPr>
          <p:cNvPr id="32" name="文本框 31"/>
          <p:cNvSpPr txBox="1"/>
          <p:nvPr/>
        </p:nvSpPr>
        <p:spPr>
          <a:xfrm>
            <a:off x="519430" y="3531870"/>
            <a:ext cx="8408670" cy="368300"/>
          </a:xfrm>
          <a:prstGeom prst="rect">
            <a:avLst/>
          </a:prstGeom>
          <a:noFill/>
        </p:spPr>
        <p:txBody>
          <a:bodyPr wrap="square" rtlCol="0">
            <a:spAutoFit/>
          </a:bodyPr>
          <a:lstStyle/>
          <a:p>
            <a:r>
              <a:rPr lang="en-US" altLang="zh-CN"/>
              <a:t>             </a:t>
            </a:r>
            <a:r>
              <a:rPr lang="en-US" altLang="zh-CN" sz="1200"/>
              <a:t> Gm = 5                                                     Gm = 0.5</a:t>
            </a:r>
            <a:endParaRPr lang="en-US" altLang="zh-CN" sz="1200"/>
          </a:p>
        </p:txBody>
      </p:sp>
      <p:sp>
        <p:nvSpPr>
          <p:cNvPr id="33" name="文本框 32"/>
          <p:cNvSpPr txBox="1"/>
          <p:nvPr/>
        </p:nvSpPr>
        <p:spPr>
          <a:xfrm>
            <a:off x="519430" y="5529898"/>
            <a:ext cx="5080000" cy="414020"/>
          </a:xfrm>
          <a:prstGeom prst="rect">
            <a:avLst/>
          </a:prstGeom>
          <a:noFill/>
          <a:ln w="9525">
            <a:noFill/>
          </a:ln>
        </p:spPr>
        <p:txBody>
          <a:bodyPr>
            <a:spAutoFit/>
          </a:bodyPr>
          <a:lstStyle/>
          <a:p>
            <a:pPr marL="0" indent="0"/>
            <a:r>
              <a:rPr lang="en-US" altLang="zh-CN" sz="1050" b="1">
                <a:latin typeface="宋体" panose="02010600030101010101" pitchFamily="2" charset="-122"/>
                <a:ea typeface="宋体" panose="02010600030101010101" pitchFamily="2" charset="-122"/>
                <a:cs typeface="宋体" panose="02010600030101010101" pitchFamily="2" charset="-122"/>
              </a:rPr>
              <a:t>A continuum damage model for composite laminates: Part II – </a:t>
            </a:r>
            <a:r>
              <a:rPr lang="en-US" altLang="zh-CN" sz="1050" b="1">
                <a:latin typeface="Calibri" panose="020F0502020204030204" charset="0"/>
                <a:cs typeface="Calibri" panose="020F0502020204030204" charset="0"/>
              </a:rPr>
              <a:t>Computational implementation and validation</a:t>
            </a:r>
            <a:endParaRPr lang="zh-CN" altLang="en-US"/>
          </a:p>
        </p:txBody>
      </p:sp>
      <p:pic>
        <p:nvPicPr>
          <p:cNvPr id="34" name="图片 33"/>
          <p:cNvPicPr/>
          <p:nvPr/>
        </p:nvPicPr>
        <p:blipFill>
          <a:blip r:embed="rId5"/>
          <a:stretch>
            <a:fillRect/>
          </a:stretch>
        </p:blipFill>
        <p:spPr>
          <a:xfrm>
            <a:off x="285115" y="4590098"/>
            <a:ext cx="4533900" cy="857250"/>
          </a:xfrm>
          <a:prstGeom prst="rect">
            <a:avLst/>
          </a:prstGeom>
          <a:noFill/>
          <a:ln w="9525">
            <a:noFill/>
          </a:ln>
        </p:spPr>
      </p:pic>
      <p:sp>
        <p:nvSpPr>
          <p:cNvPr id="35" name="文本框 34"/>
          <p:cNvSpPr txBox="1"/>
          <p:nvPr/>
        </p:nvSpPr>
        <p:spPr>
          <a:xfrm>
            <a:off x="5455920" y="5262563"/>
            <a:ext cx="5080000" cy="575945"/>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en-US" altLang="zh-CN" sz="1050" b="1">
              <a:latin typeface="Calibri" panose="020F0502020204030204" charset="0"/>
              <a:cs typeface="Calibri" panose="020F0502020204030204" charset="0"/>
            </a:endParaRPr>
          </a:p>
          <a:p>
            <a:pPr marL="0" indent="0"/>
            <a:r>
              <a:rPr lang="en-US" altLang="zh-CN" sz="1050" b="1">
                <a:latin typeface="Calibri" panose="020F0502020204030204" charset="0"/>
                <a:cs typeface="Calibri" panose="020F0502020204030204" charset="0"/>
              </a:rPr>
              <a:t>Laminate damage model for composite structures</a:t>
            </a:r>
            <a:endParaRPr lang="zh-CN" alt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endParaRPr lang="en-US" alt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9430" y="363855"/>
            <a:ext cx="585152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Compare with Ply-Discount method</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910205" y="1242060"/>
            <a:ext cx="2252980" cy="1843405"/>
          </a:xfrm>
          <a:prstGeom prst="rect">
            <a:avLst/>
          </a:prstGeom>
        </p:spPr>
      </p:pic>
      <p:pic>
        <p:nvPicPr>
          <p:cNvPr id="398" name="图片 398" descr="E:\Chen\work of PHD\Experiment\Strength\simulation results\80-convention shell-hashin\0\纤维失效.png"/>
          <p:cNvPicPr/>
          <p:nvPr/>
        </p:nvPicPr>
        <p:blipFill>
          <a:blip r:embed="rId2">
            <a:extLst>
              <a:ext uri="{28A0092B-C50C-407E-A947-70E740481C1C}">
                <a14:useLocalDpi xmlns:a14="http://schemas.microsoft.com/office/drawing/2010/main" val="0"/>
              </a:ext>
            </a:extLst>
          </a:blip>
          <a:srcRect/>
          <a:stretch>
            <a:fillRect/>
          </a:stretch>
        </p:blipFill>
        <p:spPr bwMode="auto">
          <a:xfrm>
            <a:off x="52705" y="1242060"/>
            <a:ext cx="2834005" cy="1863725"/>
          </a:xfrm>
          <a:prstGeom prst="rect">
            <a:avLst/>
          </a:prstGeom>
          <a:noFill/>
          <a:ln>
            <a:noFill/>
          </a:ln>
        </p:spPr>
      </p:pic>
      <p:pic>
        <p:nvPicPr>
          <p:cNvPr id="399" name="图片 399" descr="E:\Chen\work of PHD\Experiment\Strength\simulation results\80-convention shell-hashin\0-90\0层纤维失效.png"/>
          <p:cNvPicPr/>
          <p:nvPr/>
        </p:nvPicPr>
        <p:blipFill>
          <a:blip r:embed="rId3">
            <a:extLst>
              <a:ext uri="{28A0092B-C50C-407E-A947-70E740481C1C}">
                <a14:useLocalDpi xmlns:a14="http://schemas.microsoft.com/office/drawing/2010/main" val="0"/>
              </a:ext>
            </a:extLst>
          </a:blip>
          <a:srcRect/>
          <a:stretch>
            <a:fillRect/>
          </a:stretch>
        </p:blipFill>
        <p:spPr bwMode="auto">
          <a:xfrm>
            <a:off x="305435" y="4918393"/>
            <a:ext cx="2327910" cy="1538605"/>
          </a:xfrm>
          <a:prstGeom prst="rect">
            <a:avLst/>
          </a:prstGeom>
          <a:noFill/>
          <a:ln>
            <a:noFill/>
          </a:ln>
        </p:spPr>
      </p:pic>
      <p:pic>
        <p:nvPicPr>
          <p:cNvPr id="400" name="图片 400" descr="E:\Chen\work of PHD\Experiment\Strength\simulation results\80-convention shell-hashin\0-90\90层基体失效.png"/>
          <p:cNvPicPr/>
          <p:nvPr/>
        </p:nvPicPr>
        <p:blipFill>
          <a:blip r:embed="rId4">
            <a:extLst>
              <a:ext uri="{28A0092B-C50C-407E-A947-70E740481C1C}">
                <a14:useLocalDpi xmlns:a14="http://schemas.microsoft.com/office/drawing/2010/main" val="0"/>
              </a:ext>
            </a:extLst>
          </a:blip>
          <a:srcRect/>
          <a:stretch>
            <a:fillRect/>
          </a:stretch>
        </p:blipFill>
        <p:spPr bwMode="auto">
          <a:xfrm>
            <a:off x="2633028" y="4918393"/>
            <a:ext cx="2292985" cy="1538605"/>
          </a:xfrm>
          <a:prstGeom prst="rect">
            <a:avLst/>
          </a:prstGeom>
          <a:noFill/>
          <a:ln>
            <a:noFill/>
          </a:ln>
        </p:spPr>
      </p:pic>
      <p:pic>
        <p:nvPicPr>
          <p:cNvPr id="401" name="图片 401" descr="E:\Chen\work of PHD\Experiment\Strength\simulation results\60-convention shell-hashin\45\45层基体失效.png"/>
          <p:cNvPicPr/>
          <p:nvPr/>
        </p:nvPicPr>
        <p:blipFill>
          <a:blip r:embed="rId5">
            <a:extLst>
              <a:ext uri="{28A0092B-C50C-407E-A947-70E740481C1C}">
                <a14:useLocalDpi xmlns:a14="http://schemas.microsoft.com/office/drawing/2010/main" val="0"/>
              </a:ext>
            </a:extLst>
          </a:blip>
          <a:srcRect/>
          <a:stretch>
            <a:fillRect/>
          </a:stretch>
        </p:blipFill>
        <p:spPr bwMode="auto">
          <a:xfrm>
            <a:off x="202565" y="3337243"/>
            <a:ext cx="2266950" cy="1505585"/>
          </a:xfrm>
          <a:prstGeom prst="rect">
            <a:avLst/>
          </a:prstGeom>
          <a:noFill/>
          <a:ln>
            <a:noFill/>
          </a:ln>
        </p:spPr>
      </p:pic>
      <p:pic>
        <p:nvPicPr>
          <p:cNvPr id="402" name="图片 402" descr="E:\Chen\work of PHD\Experiment\Strength\simulation results\60-convention shell-hashin\45\45层纤维失效.png"/>
          <p:cNvPicPr/>
          <p:nvPr/>
        </p:nvPicPr>
        <p:blipFill>
          <a:blip r:embed="rId6">
            <a:extLst>
              <a:ext uri="{28A0092B-C50C-407E-A947-70E740481C1C}">
                <a14:useLocalDpi xmlns:a14="http://schemas.microsoft.com/office/drawing/2010/main" val="0"/>
              </a:ext>
            </a:extLst>
          </a:blip>
          <a:srcRect/>
          <a:stretch>
            <a:fillRect/>
          </a:stretch>
        </p:blipFill>
        <p:spPr bwMode="auto">
          <a:xfrm>
            <a:off x="2469198" y="3337243"/>
            <a:ext cx="2248535" cy="1503045"/>
          </a:xfrm>
          <a:prstGeom prst="rect">
            <a:avLst/>
          </a:prstGeom>
          <a:noFill/>
          <a:ln>
            <a:noFill/>
          </a:ln>
        </p:spPr>
      </p:pic>
      <p:sp>
        <p:nvSpPr>
          <p:cNvPr id="7" name="文本框 6"/>
          <p:cNvSpPr txBox="1"/>
          <p:nvPr/>
        </p:nvSpPr>
        <p:spPr>
          <a:xfrm>
            <a:off x="202565" y="1990090"/>
            <a:ext cx="5636895" cy="368300"/>
          </a:xfrm>
          <a:prstGeom prst="rect">
            <a:avLst/>
          </a:prstGeom>
          <a:noFill/>
        </p:spPr>
        <p:txBody>
          <a:bodyPr wrap="square" rtlCol="0" anchor="t">
            <a:spAutoFit/>
          </a:bodyPr>
          <a:lstStyle/>
          <a:p>
            <a:r>
              <a:rPr lang="zh-CN" altLang="en-US"/>
              <a:t>图3.4 [0]10铺层Ф80mm开口层合板纤维失效模式</a:t>
            </a:r>
            <a:endParaRPr lang="zh-CN" altLang="en-US"/>
          </a:p>
        </p:txBody>
      </p:sp>
      <p:sp>
        <p:nvSpPr>
          <p:cNvPr id="10" name="文本框 9"/>
          <p:cNvSpPr txBox="1"/>
          <p:nvPr/>
        </p:nvSpPr>
        <p:spPr>
          <a:xfrm>
            <a:off x="718820" y="5226685"/>
            <a:ext cx="2540000" cy="922020"/>
          </a:xfrm>
          <a:prstGeom prst="rect">
            <a:avLst/>
          </a:prstGeom>
          <a:noFill/>
        </p:spPr>
        <p:txBody>
          <a:bodyPr wrap="square" rtlCol="0" anchor="t">
            <a:spAutoFit/>
          </a:bodyPr>
          <a:lstStyle/>
          <a:p>
            <a:r>
              <a:rPr lang="zh-CN" altLang="en-US"/>
              <a:t>图3.5 [0/90]5铺层Ф80mm开口层合板失效模式</a:t>
            </a:r>
            <a:endParaRPr lang="zh-CN" altLang="en-US"/>
          </a:p>
        </p:txBody>
      </p:sp>
      <p:sp>
        <p:nvSpPr>
          <p:cNvPr id="11" name="文本框 10"/>
          <p:cNvSpPr txBox="1"/>
          <p:nvPr/>
        </p:nvSpPr>
        <p:spPr>
          <a:xfrm>
            <a:off x="1750695" y="3713480"/>
            <a:ext cx="2540000" cy="922020"/>
          </a:xfrm>
          <a:prstGeom prst="rect">
            <a:avLst/>
          </a:prstGeom>
          <a:noFill/>
        </p:spPr>
        <p:txBody>
          <a:bodyPr wrap="square" rtlCol="0" anchor="t">
            <a:spAutoFit/>
          </a:bodyPr>
          <a:lstStyle/>
          <a:p>
            <a:r>
              <a:rPr lang="zh-CN" altLang="en-US"/>
              <a:t>图3.6 [±45]5铺层Ф60mm开口层合板失效模式</a:t>
            </a:r>
            <a:endParaRPr lang="zh-CN" altLang="en-US"/>
          </a:p>
        </p:txBody>
      </p: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1070" y="4918710"/>
            <a:ext cx="2451735" cy="1795780"/>
          </a:xfrm>
          <a:prstGeom prst="rect">
            <a:avLst/>
          </a:prstGeom>
        </p:spPr>
      </p:pic>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27545" y="4840605"/>
            <a:ext cx="2430145" cy="1779905"/>
          </a:xfrm>
          <a:prstGeom prst="rect">
            <a:avLst/>
          </a:prstGeom>
        </p:spPr>
      </p:pic>
      <p:graphicFrame>
        <p:nvGraphicFramePr>
          <p:cNvPr id="17" name="表格 16"/>
          <p:cNvGraphicFramePr>
            <a:graphicFrameLocks noGrp="1"/>
          </p:cNvGraphicFramePr>
          <p:nvPr/>
        </p:nvGraphicFramePr>
        <p:xfrm>
          <a:off x="5068570" y="1724660"/>
          <a:ext cx="5588635" cy="2194560"/>
        </p:xfrm>
        <a:graphic>
          <a:graphicData uri="http://schemas.openxmlformats.org/drawingml/2006/table">
            <a:tbl>
              <a:tblPr firstRow="1" firstCol="1" bandRow="1">
                <a:tableStyleId>{5C22544A-7EE6-4342-B048-85BDC9FD1C3A}</a:tableStyleId>
              </a:tblPr>
              <a:tblGrid>
                <a:gridCol w="863600"/>
                <a:gridCol w="511175"/>
                <a:gridCol w="398780"/>
                <a:gridCol w="569595"/>
                <a:gridCol w="569595"/>
                <a:gridCol w="455295"/>
                <a:gridCol w="626110"/>
                <a:gridCol w="513080"/>
                <a:gridCol w="506730"/>
                <a:gridCol w="574675"/>
              </a:tblGrid>
              <a:tr h="199390">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cPr/>
                </a:tc>
                <a:tc hMerge="1">
                  <a:tcPr/>
                </a:tc>
                <a:tc hMerge="1">
                  <a:tcPr/>
                </a:tc>
                <a:tc hMerge="1">
                  <a:tcPr/>
                </a:tc>
                <a:tc hMerge="1">
                  <a:tcPr/>
                </a:tc>
                <a:tc hMerge="1">
                  <a:tcPr/>
                </a:tc>
                <a:tc hMerge="1">
                  <a:tcPr/>
                </a:tc>
                <a:tc hMerge="1">
                  <a:tcPr/>
                </a:tc>
              </a:tr>
              <a:tr h="283845">
                <a:tc v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cPr/>
                </a:tc>
                <a:tc hMerge="1">
                  <a:tcPr/>
                </a:tc>
              </a:tr>
              <a:tr h="614045">
                <a:tc vMerge="1">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5163185" y="4064000"/>
            <a:ext cx="860425" cy="583565"/>
          </a:xfrm>
          <a:prstGeom prst="rect">
            <a:avLst/>
          </a:prstGeom>
          <a:solidFill>
            <a:schemeClr val="accent1">
              <a:lumMod val="60000"/>
              <a:lumOff val="40000"/>
            </a:schemeClr>
          </a:solidFill>
        </p:spPr>
        <p:txBody>
          <a:bodyPr wrap="squar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Simulation</a:t>
            </a:r>
            <a:endParaRPr lang="zh-CN" altLang="en-US" sz="1600" dirty="0"/>
          </a:p>
        </p:txBody>
      </p:sp>
      <p:sp>
        <p:nvSpPr>
          <p:cNvPr id="19" name="矩形 18"/>
          <p:cNvSpPr/>
          <p:nvPr/>
        </p:nvSpPr>
        <p:spPr>
          <a:xfrm>
            <a:off x="8433435" y="4064000"/>
            <a:ext cx="916940" cy="58356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12290" name="Text Box 2"/>
          <p:cNvSpPr txBox="1">
            <a:spLocks noChangeArrowheads="1"/>
          </p:cNvSpPr>
          <p:nvPr/>
        </p:nvSpPr>
        <p:spPr bwMode="auto">
          <a:xfrm>
            <a:off x="611505" y="1295400"/>
            <a:ext cx="539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2800" b="1" smtClean="0">
                <a:solidFill>
                  <a:srgbClr val="000000"/>
                </a:solidFill>
              </a:rPr>
              <a:t>cohesive element </a:t>
            </a:r>
            <a:endParaRPr lang="zh-CN" altLang="en-US" sz="2800" b="1" smtClean="0">
              <a:solidFill>
                <a:srgbClr val="000000"/>
              </a:solidFill>
            </a:endParaRPr>
          </a:p>
        </p:txBody>
      </p:sp>
      <p:sp>
        <p:nvSpPr>
          <p:cNvPr id="12291" name="Text Box 3"/>
          <p:cNvSpPr txBox="1">
            <a:spLocks noChangeArrowheads="1"/>
          </p:cNvSpPr>
          <p:nvPr/>
        </p:nvSpPr>
        <p:spPr bwMode="auto">
          <a:xfrm>
            <a:off x="611188" y="1987550"/>
            <a:ext cx="82819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mtClean="0">
                <a:solidFill>
                  <a:srgbClr val="000000"/>
                </a:solidFill>
              </a:rPr>
              <a:t>Cohesive behavior is useful in modeling adhesives, bonded interfaces, and gaskets.(粘合剂、连接面、垫片)</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Models separation between two initially bonded surfaces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Progressive failure of adhesives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a:t>
            </a:r>
            <a:r>
              <a:rPr lang="zh-CN" altLang="en-US" smtClean="0">
                <a:solidFill>
                  <a:srgbClr val="333399"/>
                </a:solidFill>
              </a:rPr>
              <a:t>Delamination in composites</a:t>
            </a:r>
            <a:endParaRPr lang="zh-CN" altLang="en-US" smtClean="0">
              <a:solidFill>
                <a:srgbClr val="333399"/>
              </a:solidFill>
            </a:endParaRPr>
          </a:p>
          <a:p>
            <a:pPr eaLnBrk="1" hangingPunct="1">
              <a:buFont typeface="Arial" panose="020B0604020202020204" pitchFamily="34" charset="0"/>
              <a:buNone/>
            </a:pP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Cohesive elements in Abaqus primarily address two classes of problems: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Adhesive joints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Adhesive layer with finite thickness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Typically the bulk material properties are known</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a:t>
            </a:r>
            <a:r>
              <a:rPr lang="zh-CN" altLang="en-US" smtClean="0">
                <a:solidFill>
                  <a:srgbClr val="333399"/>
                </a:solidFill>
              </a:rPr>
              <a:t> Delamination</a:t>
            </a:r>
            <a:endParaRPr lang="zh-CN" altLang="en-US" smtClean="0">
              <a:solidFill>
                <a:srgbClr val="333399"/>
              </a:solidFill>
            </a:endParaRPr>
          </a:p>
          <a:p>
            <a:pPr eaLnBrk="1" hangingPunct="1">
              <a:buFont typeface="Arial" panose="020B0604020202020204" pitchFamily="34" charset="0"/>
              <a:buNone/>
            </a:pPr>
            <a:r>
              <a:rPr lang="zh-CN" altLang="en-US" smtClean="0">
                <a:solidFill>
                  <a:srgbClr val="000000"/>
                </a:solidFill>
              </a:rPr>
              <a:t>        Adhesive layer of “</a:t>
            </a:r>
            <a:r>
              <a:rPr lang="zh-CN" altLang="en-US" smtClean="0">
                <a:solidFill>
                  <a:srgbClr val="333399"/>
                </a:solidFill>
              </a:rPr>
              <a:t>zero” thickness</a:t>
            </a:r>
            <a:endParaRPr lang="zh-CN" altLang="en-US" smtClean="0">
              <a:solidFill>
                <a:srgbClr val="333399"/>
              </a:solidFill>
            </a:endParaRPr>
          </a:p>
          <a:p>
            <a:pPr eaLnBrk="1" hangingPunct="1">
              <a:buFont typeface="Arial" panose="020B0604020202020204" pitchFamily="34" charset="0"/>
              <a:buNone/>
            </a:pPr>
            <a:r>
              <a:rPr lang="zh-CN" altLang="en-US" smtClean="0">
                <a:solidFill>
                  <a:srgbClr val="000000"/>
                </a:solidFill>
              </a:rPr>
              <a:t>        Typically the bulk material properties are not known</a:t>
            </a:r>
            <a:endParaRPr lang="zh-CN" altLang="en-US" smtClean="0">
              <a:solidFill>
                <a:srgbClr val="000000"/>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111" name="" r:id="rId1" imgW="2540000" imgH="1143000" progId="Equation.KSEE3">
                  <p:embed/>
                </p:oleObj>
              </mc:Choice>
              <mc:Fallback>
                <p:oleObj name="" r:id="rId1" imgW="2540000" imgH="1143000" progId="Equation.KSEE3">
                  <p:embed/>
                  <p:pic>
                    <p:nvPicPr>
                      <p:cNvPr id="0" name="图片 1024"/>
                      <p:cNvPicPr/>
                      <p:nvPr/>
                    </p:nvPicPr>
                    <p:blipFill>
                      <a:blip r:embed="rId2"/>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112" name="" r:id="rId3" imgW="3035300" imgH="1371600" progId="Equation.KSEE3">
                  <p:embed/>
                </p:oleObj>
              </mc:Choice>
              <mc:Fallback>
                <p:oleObj name="" r:id="rId3" imgW="3035300" imgH="1371600" progId="Equation.KSEE3">
                  <p:embed/>
                  <p:pic>
                    <p:nvPicPr>
                      <p:cNvPr id="0" name="图片 1025"/>
                      <p:cNvPicPr/>
                      <p:nvPr/>
                    </p:nvPicPr>
                    <p:blipFill>
                      <a:blip r:embed="rId4"/>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113" name="" r:id="rId5" imgW="1841500" imgH="393700" progId="Equation.KSEE3">
                  <p:embed/>
                </p:oleObj>
              </mc:Choice>
              <mc:Fallback>
                <p:oleObj name="" r:id="rId5" imgW="1841500" imgH="393700" progId="Equation.KSEE3">
                  <p:embed/>
                  <p:pic>
                    <p:nvPicPr>
                      <p:cNvPr id="0" name="图片 2048"/>
                      <p:cNvPicPr/>
                      <p:nvPr/>
                    </p:nvPicPr>
                    <p:blipFill>
                      <a:blip r:embed="rId6"/>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endParaRPr lang="zh-CN" altLang="en-US" sz="1400">
              <a:latin typeface="Times New Roman" panose="02020603050405020304" pitchFamily="18" charset="0"/>
            </a:endParaRP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endParaRPr lang="zh-CN" altLang="en-US" sz="1200">
              <a:latin typeface="Times New Roman" panose="02020603050405020304" pitchFamily="18" charset="0"/>
            </a:endParaRP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endParaRPr lang="zh-CN" altLang="zh-CN" sz="1200">
              <a:latin typeface="Times New Roman" panose="02020603050405020304" pitchFamily="18" charset="0"/>
            </a:endParaRPr>
          </a:p>
        </p:txBody>
      </p:sp>
      <p:pic>
        <p:nvPicPr>
          <p:cNvPr id="8" name="图片 7"/>
          <p:cNvPicPr>
            <a:picLocks noChangeAspect="1"/>
          </p:cNvPicPr>
          <p:nvPr/>
        </p:nvPicPr>
        <p:blipFill>
          <a:blip r:embed="rId7"/>
          <a:stretch>
            <a:fillRect/>
          </a:stretch>
        </p:blipFill>
        <p:spPr>
          <a:xfrm>
            <a:off x="2054225" y="5297170"/>
            <a:ext cx="4652645" cy="647065"/>
          </a:xfrm>
          <a:prstGeom prst="rect">
            <a:avLst/>
          </a:prstGeom>
        </p:spPr>
      </p:pic>
      <p:pic>
        <p:nvPicPr>
          <p:cNvPr id="10" name="图片 9"/>
          <p:cNvPicPr>
            <a:picLocks noChangeAspect="1"/>
          </p:cNvPicPr>
          <p:nvPr/>
        </p:nvPicPr>
        <p:blipFill>
          <a:blip r:embed="rId8"/>
          <a:stretch>
            <a:fillRect/>
          </a:stretch>
        </p:blipFill>
        <p:spPr>
          <a:xfrm>
            <a:off x="2827655" y="6041390"/>
            <a:ext cx="712470" cy="268605"/>
          </a:xfrm>
          <a:prstGeom prst="rect">
            <a:avLst/>
          </a:prstGeom>
        </p:spPr>
      </p:pic>
      <p:pic>
        <p:nvPicPr>
          <p:cNvPr id="12" name="图片 11"/>
          <p:cNvPicPr>
            <a:picLocks noChangeAspect="1"/>
          </p:cNvPicPr>
          <p:nvPr/>
        </p:nvPicPr>
        <p:blipFill>
          <a:blip r:embed="rId9"/>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endParaRPr lang="en-US" altLang="zh-CN" sz="1400">
              <a:latin typeface="Times New Roman" panose="02020603050405020304" pitchFamily="18" charset="0"/>
            </a:endParaRP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endParaRPr lang="en-US" altLang="zh-CN" sz="1800" b="1" dirty="0" smtClean="0">
              <a:latin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1"/>
          <a:stretch>
            <a:fillRect/>
          </a:stretch>
        </p:blipFill>
        <p:spPr>
          <a:xfrm>
            <a:off x="357159" y="2021821"/>
            <a:ext cx="3474506" cy="3206367"/>
          </a:xfrm>
          <a:prstGeom prst="rect">
            <a:avLst/>
          </a:prstGeom>
        </p:spPr>
      </p:pic>
      <p:pic>
        <p:nvPicPr>
          <p:cNvPr id="45" name="图片 11"/>
          <p:cNvPicPr>
            <a:picLocks noChangeAspect="1"/>
          </p:cNvPicPr>
          <p:nvPr/>
        </p:nvPicPr>
        <p:blipFill>
          <a:blip r:embed="rId2"/>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3"/>
          <a:stretch>
            <a:fillRect/>
          </a:stretch>
        </p:blipFill>
        <p:spPr>
          <a:xfrm>
            <a:off x="4649534" y="3606443"/>
            <a:ext cx="1696720" cy="878205"/>
          </a:xfrm>
          <a:prstGeom prst="rect">
            <a:avLst/>
          </a:prstGeom>
        </p:spPr>
      </p:pic>
      <p:pic>
        <p:nvPicPr>
          <p:cNvPr id="48" name="图片 47"/>
          <p:cNvPicPr>
            <a:picLocks noChangeAspect="1"/>
          </p:cNvPicPr>
          <p:nvPr/>
        </p:nvPicPr>
        <p:blipFill>
          <a:blip r:embed="rId4"/>
          <a:stretch>
            <a:fillRect/>
          </a:stretch>
        </p:blipFill>
        <p:spPr>
          <a:xfrm>
            <a:off x="6655276" y="3570372"/>
            <a:ext cx="930275" cy="494665"/>
          </a:xfrm>
          <a:prstGeom prst="rect">
            <a:avLst/>
          </a:prstGeom>
        </p:spPr>
      </p:pic>
      <p:pic>
        <p:nvPicPr>
          <p:cNvPr id="49" name="图片 48"/>
          <p:cNvPicPr>
            <a:picLocks noChangeAspect="1"/>
          </p:cNvPicPr>
          <p:nvPr/>
        </p:nvPicPr>
        <p:blipFill>
          <a:blip r:embed="rId5"/>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53" name="图片 52"/>
          <p:cNvPicPr>
            <a:picLocks noChangeAspect="1"/>
          </p:cNvPicPr>
          <p:nvPr/>
        </p:nvPicPr>
        <p:blipFill>
          <a:blip r:embed="rId6"/>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endParaRPr lang="en-US" altLang="zh-CN" sz="1800" b="1" dirty="0" smtClean="0">
              <a:sym typeface="+mn-ea"/>
            </a:endParaRP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135" name="" r:id="rId1" imgW="1905000" imgH="457200" progId="Equation.KSEE3">
                  <p:embed/>
                </p:oleObj>
              </mc:Choice>
              <mc:Fallback>
                <p:oleObj name="" r:id="rId1" imgW="1905000" imgH="457200" progId="Equation.KSEE3">
                  <p:embed/>
                  <p:pic>
                    <p:nvPicPr>
                      <p:cNvPr id="0" name="图片 1024"/>
                      <p:cNvPicPr/>
                      <p:nvPr/>
                    </p:nvPicPr>
                    <p:blipFill>
                      <a:blip r:embed="rId2"/>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136" name="" r:id="rId3" imgW="2908300" imgH="939800" progId="Equation.KSEE3">
                  <p:embed/>
                </p:oleObj>
              </mc:Choice>
              <mc:Fallback>
                <p:oleObj name="" r:id="rId3" imgW="2908300" imgH="939800" progId="Equation.KSEE3">
                  <p:embed/>
                  <p:pic>
                    <p:nvPicPr>
                      <p:cNvPr id="0" name="图片 1024"/>
                      <p:cNvPicPr/>
                      <p:nvPr/>
                    </p:nvPicPr>
                    <p:blipFill>
                      <a:blip r:embed="rId4"/>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endParaRPr lang="en-US" altLang="zh-CN"/>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137" name="" r:id="rId5" imgW="2311400" imgH="889000" progId="Equation.KSEE3">
                  <p:embed/>
                </p:oleObj>
              </mc:Choice>
              <mc:Fallback>
                <p:oleObj name="" r:id="rId5" imgW="2311400" imgH="889000" progId="Equation.KSEE3">
                  <p:embed/>
                  <p:pic>
                    <p:nvPicPr>
                      <p:cNvPr id="0" name="图片 2048"/>
                      <p:cNvPicPr/>
                      <p:nvPr/>
                    </p:nvPicPr>
                    <p:blipFill>
                      <a:blip r:embed="rId6"/>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7"/>
          <a:stretch>
            <a:fillRect/>
          </a:stretch>
        </p:blipFill>
        <p:spPr>
          <a:xfrm>
            <a:off x="110490" y="5033010"/>
            <a:ext cx="4537075" cy="1567815"/>
          </a:xfrm>
          <a:prstGeom prst="rect">
            <a:avLst/>
          </a:prstGeom>
        </p:spPr>
      </p:pic>
      <p:pic>
        <p:nvPicPr>
          <p:cNvPr id="43" name="图片 42"/>
          <p:cNvPicPr>
            <a:picLocks noChangeAspect="1"/>
          </p:cNvPicPr>
          <p:nvPr/>
        </p:nvPicPr>
        <p:blipFill>
          <a:blip r:embed="rId8"/>
          <a:stretch>
            <a:fillRect/>
          </a:stretch>
        </p:blipFill>
        <p:spPr>
          <a:xfrm>
            <a:off x="495935" y="1704975"/>
            <a:ext cx="1894840" cy="1082040"/>
          </a:xfrm>
          <a:prstGeom prst="rect">
            <a:avLst/>
          </a:prstGeom>
        </p:spPr>
      </p:pic>
      <p:pic>
        <p:nvPicPr>
          <p:cNvPr id="44" name="图片 43"/>
          <p:cNvPicPr>
            <a:picLocks noChangeAspect="1"/>
          </p:cNvPicPr>
          <p:nvPr/>
        </p:nvPicPr>
        <p:blipFill>
          <a:blip r:embed="rId9"/>
          <a:stretch>
            <a:fillRect/>
          </a:stretch>
        </p:blipFill>
        <p:spPr>
          <a:xfrm>
            <a:off x="2842895" y="1636395"/>
            <a:ext cx="1159510" cy="694055"/>
          </a:xfrm>
          <a:prstGeom prst="rect">
            <a:avLst/>
          </a:prstGeom>
        </p:spPr>
      </p:pic>
      <p:pic>
        <p:nvPicPr>
          <p:cNvPr id="45" name="图片 44"/>
          <p:cNvPicPr>
            <a:picLocks noChangeAspect="1"/>
          </p:cNvPicPr>
          <p:nvPr/>
        </p:nvPicPr>
        <p:blipFill>
          <a:blip r:embed="rId10"/>
          <a:stretch>
            <a:fillRect/>
          </a:stretch>
        </p:blipFill>
        <p:spPr>
          <a:xfrm>
            <a:off x="2782570" y="2330450"/>
            <a:ext cx="1280160" cy="688340"/>
          </a:xfrm>
          <a:prstGeom prst="rect">
            <a:avLst/>
          </a:prstGeom>
        </p:spPr>
      </p:pic>
      <p:pic>
        <p:nvPicPr>
          <p:cNvPr id="46" name="图片 45"/>
          <p:cNvPicPr>
            <a:picLocks noChangeAspect="1"/>
          </p:cNvPicPr>
          <p:nvPr/>
        </p:nvPicPr>
        <p:blipFill>
          <a:blip r:embed="rId11"/>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endParaRPr lang="zh-CN" altLang="en-US" dirty="0"/>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endParaRPr lang="zh-CN" altLang="en-US" sz="1800" dirty="0">
                        <a:solidFill>
                          <a:schemeClr val="tx1"/>
                        </a:solidFill>
                        <a:sym typeface="+mn-ea"/>
                      </a:endParaRP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endParaRPr lang="zh-CN" altLang="en-US" sz="1800">
                        <a:solidFill>
                          <a:schemeClr val="tx1"/>
                        </a:solidFill>
                        <a:sym typeface="+mn-ea"/>
                      </a:endParaRP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endParaRPr lang="zh-CN" altLang="en-US" sz="1400" dirty="0">
                        <a:sym typeface="+mn-ea"/>
                      </a:endParaRP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endParaRPr lang="zh-CN" altLang="en-US" sz="1400"/>
                    </a:p>
                  </a:txBody>
                  <a:tcPr>
                    <a:solidFill>
                      <a:schemeClr val="tx2">
                        <a:lumMod val="40000"/>
                        <a:lumOff val="60000"/>
                      </a:schemeClr>
                    </a:solidFill>
                  </a:tcPr>
                </a:tc>
              </a:tr>
              <a:tr h="1104265">
                <a:tc>
                  <a:txBody>
                    <a:bodyPr/>
                    <a:lstStyle/>
                    <a:p>
                      <a:pPr algn="l">
                        <a:buNone/>
                      </a:pPr>
                      <a:r>
                        <a:rPr lang="zh-CN" altLang="en-US" sz="1400"/>
                        <a:t>折减系数的不确定</a:t>
                      </a:r>
                      <a:endParaRPr lang="zh-CN" altLang="en-US" sz="1400"/>
                    </a:p>
                  </a:txBody>
                  <a:tcPr>
                    <a:solidFill>
                      <a:schemeClr val="tx2">
                        <a:lumMod val="40000"/>
                        <a:lumOff val="60000"/>
                      </a:schemeClr>
                    </a:solidFill>
                  </a:tcPr>
                </a:tc>
                <a:tc>
                  <a:txBody>
                    <a:bodyPr/>
                    <a:lstStyle/>
                    <a:p>
                      <a:pPr algn="l">
                        <a:buNone/>
                      </a:pPr>
                      <a:r>
                        <a:rPr lang="zh-CN" altLang="en-US" sz="1400"/>
                        <a:t>所有使用参数均可测量得到</a:t>
                      </a:r>
                      <a:endParaRPr lang="zh-CN" altLang="en-US" sz="1400"/>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endParaRPr lang="zh-CN" altLang="en-US" sz="1400">
                        <a:sym typeface="+mn-ea"/>
                      </a:endParaRP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endParaRPr lang="zh-CN" altLang="en-US" sz="1400" dirty="0">
                        <a:sym typeface="+mn-ea"/>
                      </a:endParaRP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2"/>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endParaRPr lang="en-US" altLang="zh-CN" sz="10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1"/>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2"/>
          <a:stretch>
            <a:fillRect/>
          </a:stretch>
        </p:blipFill>
        <p:spPr>
          <a:xfrm>
            <a:off x="356934" y="1904643"/>
            <a:ext cx="1696720" cy="878205"/>
          </a:xfrm>
          <a:prstGeom prst="rect">
            <a:avLst/>
          </a:prstGeom>
        </p:spPr>
      </p:pic>
      <p:pic>
        <p:nvPicPr>
          <p:cNvPr id="38" name="图片 37"/>
          <p:cNvPicPr>
            <a:picLocks noChangeAspect="1"/>
          </p:cNvPicPr>
          <p:nvPr/>
        </p:nvPicPr>
        <p:blipFill>
          <a:blip r:embed="rId3"/>
          <a:stretch>
            <a:fillRect/>
          </a:stretch>
        </p:blipFill>
        <p:spPr>
          <a:xfrm>
            <a:off x="2649061" y="1904132"/>
            <a:ext cx="930275" cy="494665"/>
          </a:xfrm>
          <a:prstGeom prst="rect">
            <a:avLst/>
          </a:prstGeom>
        </p:spPr>
      </p:pic>
      <p:pic>
        <p:nvPicPr>
          <p:cNvPr id="39" name="图片 38"/>
          <p:cNvPicPr>
            <a:picLocks noChangeAspect="1"/>
          </p:cNvPicPr>
          <p:nvPr/>
        </p:nvPicPr>
        <p:blipFill>
          <a:blip r:embed="rId4"/>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6" name="图片 5"/>
          <p:cNvPicPr>
            <a:picLocks noChangeAspect="1"/>
          </p:cNvPicPr>
          <p:nvPr/>
        </p:nvPicPr>
        <p:blipFill>
          <a:blip r:embed="rId5"/>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endParaRPr lang="zh-CN" altLang="en-US" sz="1000" dirty="0"/>
          </a:p>
          <a:p>
            <a:r>
              <a:rPr lang="zh-CN" altLang="en-US" sz="1000" dirty="0"/>
              <a:t>Reinforced Cutout Based on CDM</a:t>
            </a:r>
            <a:endParaRPr lang="zh-CN" altLang="en-US" sz="1000" dirty="0"/>
          </a:p>
          <a:p>
            <a:r>
              <a:rPr lang="zh-CN" altLang="en-US" sz="1000" dirty="0"/>
              <a:t>Wang Wenzhi，Wan Xiaopeng，Yao Liaojun</a:t>
            </a:r>
            <a:endParaRPr lang="zh-CN" altLang="en-US" sz="1000" dirty="0"/>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6"/>
          <a:stretch>
            <a:fillRect/>
          </a:stretch>
        </p:blipFill>
        <p:spPr>
          <a:xfrm>
            <a:off x="5011420" y="4476750"/>
            <a:ext cx="1929765" cy="1710690"/>
          </a:xfrm>
          <a:prstGeom prst="rect">
            <a:avLst/>
          </a:prstGeom>
        </p:spPr>
      </p:pic>
      <p:pic>
        <p:nvPicPr>
          <p:cNvPr id="13" name="图片 12"/>
          <p:cNvPicPr>
            <a:picLocks noChangeAspect="1"/>
          </p:cNvPicPr>
          <p:nvPr/>
        </p:nvPicPr>
        <p:blipFill>
          <a:blip r:embed="rId7"/>
          <a:stretch>
            <a:fillRect/>
          </a:stretch>
        </p:blipFill>
        <p:spPr>
          <a:xfrm>
            <a:off x="4446905" y="1884680"/>
            <a:ext cx="3345815" cy="534670"/>
          </a:xfrm>
          <a:prstGeom prst="rect">
            <a:avLst/>
          </a:prstGeom>
        </p:spPr>
      </p:pic>
      <p:pic>
        <p:nvPicPr>
          <p:cNvPr id="21" name="图片 20"/>
          <p:cNvPicPr>
            <a:picLocks noChangeAspect="1"/>
          </p:cNvPicPr>
          <p:nvPr/>
        </p:nvPicPr>
        <p:blipFill>
          <a:blip r:embed="rId8"/>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9"/>
          <a:stretch>
            <a:fillRect/>
          </a:stretch>
        </p:blipFill>
        <p:spPr>
          <a:xfrm>
            <a:off x="4217035" y="3148330"/>
            <a:ext cx="2416175" cy="1318260"/>
          </a:xfrm>
          <a:prstGeom prst="rect">
            <a:avLst/>
          </a:prstGeom>
        </p:spPr>
      </p:pic>
      <p:pic>
        <p:nvPicPr>
          <p:cNvPr id="31" name="图片 30"/>
          <p:cNvPicPr>
            <a:picLocks noChangeAspect="1"/>
          </p:cNvPicPr>
          <p:nvPr/>
        </p:nvPicPr>
        <p:blipFill>
          <a:blip r:embed="rId10"/>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endParaRPr lang="zh-CN" altLang="en-US" sz="100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12166</Words>
  <Application>WPS 演示</Application>
  <PresentationFormat>全屏显示(4:3)</PresentationFormat>
  <Paragraphs>1106</Paragraphs>
  <Slides>31</Slides>
  <Notes>28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12</vt:i4>
      </vt:variant>
      <vt:variant>
        <vt:lpstr>幻灯片标题</vt:lpstr>
      </vt:variant>
      <vt:variant>
        <vt:i4>31</vt:i4>
      </vt:variant>
    </vt:vector>
  </HeadingPairs>
  <TitlesOfParts>
    <vt:vector size="55" baseType="lpstr">
      <vt:lpstr>Arial</vt:lpstr>
      <vt:lpstr>宋体</vt:lpstr>
      <vt:lpstr>Wingdings</vt:lpstr>
      <vt:lpstr>黑体</vt:lpstr>
      <vt:lpstr>Garamond</vt:lpstr>
      <vt:lpstr>楷体</vt:lpstr>
      <vt:lpstr>Times New Roman</vt:lpstr>
      <vt:lpstr>微软雅黑</vt:lpstr>
      <vt:lpstr>Arial Unicode MS</vt:lpstr>
      <vt:lpstr>Calibri</vt:lpstr>
      <vt:lpstr>华文中宋</vt:lpstr>
      <vt:lpstr>Edge</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lenovo</cp:lastModifiedBy>
  <cp:revision>1650</cp:revision>
  <cp:lastPrinted>2113-01-01T00:00:00Z</cp:lastPrinted>
  <dcterms:created xsi:type="dcterms:W3CDTF">2113-01-01T00:00:00Z</dcterms:created>
  <dcterms:modified xsi:type="dcterms:W3CDTF">2018-01-07T04:50:35Z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